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425929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722208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16201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235297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88670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860470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160170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984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37670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85289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7464FF-2552-4360-B8DF-92C2387147F4}" type="datetimeFigureOut">
              <a:rPr lang="en-IN" smtClean="0"/>
              <a:t>07-08-2022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2169468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7464FF-2552-4360-B8DF-92C2387147F4}" type="datetimeFigureOut">
              <a:rPr lang="en-IN" smtClean="0"/>
              <a:t>07-08-2022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04137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7464FF-2552-4360-B8DF-92C2387147F4}" type="datetimeFigureOut">
              <a:rPr lang="en-IN" smtClean="0"/>
              <a:t>07-08-2022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02545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464FF-2552-4360-B8DF-92C2387147F4}" type="datetimeFigureOut">
              <a:rPr lang="en-IN" smtClean="0"/>
              <a:t>07-08-2022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1177978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7464FF-2552-4360-B8DF-92C2387147F4}" type="datetimeFigureOut">
              <a:rPr lang="en-IN" smtClean="0"/>
              <a:t>07-08-2022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2134474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7464FF-2552-4360-B8DF-92C2387147F4}" type="datetimeFigureOut">
              <a:rPr lang="en-IN" smtClean="0"/>
              <a:t>07-08-2022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899036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87464FF-2552-4360-B8DF-92C2387147F4}" type="datetimeFigureOut">
              <a:rPr lang="en-IN" smtClean="0"/>
              <a:t>07-08-2022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0D5FCB2-D06E-40CC-8749-7211F5EC31AD}" type="slidenum">
              <a:rPr lang="en-IN" smtClean="0"/>
              <a:t>‹#›</a:t>
            </a:fld>
            <a:endParaRPr lang="en-IN"/>
          </a:p>
        </p:txBody>
      </p:sp>
    </p:spTree>
    <p:extLst>
      <p:ext uri="{BB962C8B-B14F-4D97-AF65-F5344CB8AC3E}">
        <p14:creationId xmlns:p14="http://schemas.microsoft.com/office/powerpoint/2010/main" val="1934390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A6FC5-2FED-FA5D-E083-4350A64E72E0}"/>
              </a:ext>
            </a:extLst>
          </p:cNvPr>
          <p:cNvSpPr>
            <a:spLocks noGrp="1"/>
          </p:cNvSpPr>
          <p:nvPr>
            <p:ph type="title"/>
          </p:nvPr>
        </p:nvSpPr>
        <p:spPr>
          <a:xfrm>
            <a:off x="3561683" y="458651"/>
            <a:ext cx="3084594" cy="715973"/>
          </a:xfrm>
        </p:spPr>
        <p:txBody>
          <a:bodyPr/>
          <a:lstStyle/>
          <a:p>
            <a:r>
              <a:rPr lang="en-US" dirty="0"/>
              <a:t>Proxy Pattern</a:t>
            </a:r>
            <a:endParaRPr lang="en-IN" dirty="0"/>
          </a:p>
        </p:txBody>
      </p:sp>
      <p:sp>
        <p:nvSpPr>
          <p:cNvPr id="5" name="Content Placeholder 4">
            <a:extLst>
              <a:ext uri="{FF2B5EF4-FFF2-40B4-BE49-F238E27FC236}">
                <a16:creationId xmlns:a16="http://schemas.microsoft.com/office/drawing/2014/main" id="{553DA851-36F9-7E19-B249-D20A0E812F67}"/>
              </a:ext>
            </a:extLst>
          </p:cNvPr>
          <p:cNvSpPr>
            <a:spLocks noGrp="1"/>
          </p:cNvSpPr>
          <p:nvPr>
            <p:ph idx="1"/>
          </p:nvPr>
        </p:nvSpPr>
        <p:spPr>
          <a:xfrm>
            <a:off x="61369" y="1123055"/>
            <a:ext cx="10580038" cy="5633686"/>
          </a:xfrm>
        </p:spPr>
        <p:txBody>
          <a:bodyPr/>
          <a:lstStyle/>
          <a:p>
            <a:r>
              <a:rPr lang="en-US" dirty="0"/>
              <a:t>Ever play good cop, bad cop? You’re the good cop and you provide all your services in a nice and friendly manner, but you don’t want everyone asking you for services, so you have the bad cop control access to you. That’s what proxies do: control and manage access. As you’re going to see, there are lots of ways in which proxies stand in for the objects they proxy. Proxies have been known to haul entire method calls over the Internet for their proxied objects; they’ve also been known to patiently stand in the place for some pretty lazy objects.</a:t>
            </a:r>
          </a:p>
          <a:p>
            <a:r>
              <a:rPr lang="en-US" dirty="0"/>
              <a:t>Use the Proxy Pattern to create a representative object that controls access to another object, which may be remote, expensive to create, or in need of securing.</a:t>
            </a:r>
          </a:p>
          <a:p>
            <a:r>
              <a:rPr lang="en-US" dirty="0"/>
              <a:t>The Proxy Pattern provides a surrogate or placeholder for another object to control access to it.</a:t>
            </a:r>
          </a:p>
          <a:p>
            <a:r>
              <a:rPr lang="en-US" dirty="0"/>
              <a:t>As we know, </a:t>
            </a:r>
          </a:p>
          <a:p>
            <a:pPr marL="400050" lvl="1" indent="0">
              <a:buNone/>
            </a:pPr>
            <a:r>
              <a:rPr lang="en-US" dirty="0"/>
              <a:t>A remote proxy controls access to a remote object. </a:t>
            </a:r>
          </a:p>
          <a:p>
            <a:pPr marL="400050" lvl="1" indent="0">
              <a:buNone/>
            </a:pPr>
            <a:r>
              <a:rPr lang="en-US" dirty="0"/>
              <a:t>A virtual proxy controls access to resource that is expensive to create. </a:t>
            </a:r>
          </a:p>
          <a:p>
            <a:pPr marL="400050" lvl="1" indent="0">
              <a:buNone/>
            </a:pPr>
            <a:r>
              <a:rPr lang="en-US" dirty="0"/>
              <a:t>A protection proxy controls access to a resource based on access rights. </a:t>
            </a:r>
            <a:endParaRPr lang="en-IN" dirty="0"/>
          </a:p>
        </p:txBody>
      </p:sp>
    </p:spTree>
    <p:extLst>
      <p:ext uri="{BB962C8B-B14F-4D97-AF65-F5344CB8AC3E}">
        <p14:creationId xmlns:p14="http://schemas.microsoft.com/office/powerpoint/2010/main" val="2701655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D5F9-146A-ACC7-D018-9DF446FD70D7}"/>
              </a:ext>
            </a:extLst>
          </p:cNvPr>
          <p:cNvSpPr>
            <a:spLocks noGrp="1"/>
          </p:cNvSpPr>
          <p:nvPr>
            <p:ph type="title"/>
          </p:nvPr>
        </p:nvSpPr>
        <p:spPr>
          <a:xfrm>
            <a:off x="2125646" y="87963"/>
            <a:ext cx="6067133" cy="783479"/>
          </a:xfrm>
        </p:spPr>
        <p:txBody>
          <a:bodyPr/>
          <a:lstStyle/>
          <a:p>
            <a:r>
              <a:rPr lang="en-US" dirty="0"/>
              <a:t>Making the Remote Service</a:t>
            </a:r>
            <a:endParaRPr lang="en-IN" dirty="0"/>
          </a:p>
        </p:txBody>
      </p:sp>
      <p:sp>
        <p:nvSpPr>
          <p:cNvPr id="3" name="Content Placeholder 2">
            <a:extLst>
              <a:ext uri="{FF2B5EF4-FFF2-40B4-BE49-F238E27FC236}">
                <a16:creationId xmlns:a16="http://schemas.microsoft.com/office/drawing/2014/main" id="{68036DE3-3BDD-E096-D6BF-E04493BB3F67}"/>
              </a:ext>
            </a:extLst>
          </p:cNvPr>
          <p:cNvSpPr>
            <a:spLocks noGrp="1"/>
          </p:cNvSpPr>
          <p:nvPr>
            <p:ph idx="1"/>
          </p:nvPr>
        </p:nvSpPr>
        <p:spPr>
          <a:xfrm>
            <a:off x="159560" y="785525"/>
            <a:ext cx="9659500" cy="5984512"/>
          </a:xfrm>
        </p:spPr>
        <p:txBody>
          <a:bodyPr/>
          <a:lstStyle/>
          <a:p>
            <a:r>
              <a:rPr lang="en-US" dirty="0"/>
              <a:t>Step one: </a:t>
            </a:r>
          </a:p>
          <a:p>
            <a:pPr marL="400050" lvl="1" indent="0">
              <a:buNone/>
            </a:pPr>
            <a:r>
              <a:rPr lang="en-US" dirty="0"/>
              <a:t>Make a Remote Interface The remote interface defines the methods that a client can call remotely. It’s what the client will use as the class type for your service. Both the Stub and actual service will implement this! </a:t>
            </a:r>
            <a:endParaRPr lang="en-IN" dirty="0"/>
          </a:p>
        </p:txBody>
      </p:sp>
      <p:pic>
        <p:nvPicPr>
          <p:cNvPr id="5" name="Picture 4">
            <a:extLst>
              <a:ext uri="{FF2B5EF4-FFF2-40B4-BE49-F238E27FC236}">
                <a16:creationId xmlns:a16="http://schemas.microsoft.com/office/drawing/2014/main" id="{77E27D09-CE97-B59C-FFB1-DB9917A430BA}"/>
              </a:ext>
            </a:extLst>
          </p:cNvPr>
          <p:cNvPicPr>
            <a:picLocks noChangeAspect="1"/>
          </p:cNvPicPr>
          <p:nvPr/>
        </p:nvPicPr>
        <p:blipFill>
          <a:blip r:embed="rId2"/>
          <a:stretch>
            <a:fillRect/>
          </a:stretch>
        </p:blipFill>
        <p:spPr>
          <a:xfrm>
            <a:off x="905008" y="2055003"/>
            <a:ext cx="3054507" cy="1238314"/>
          </a:xfrm>
          <a:prstGeom prst="rect">
            <a:avLst/>
          </a:prstGeom>
        </p:spPr>
      </p:pic>
      <p:pic>
        <p:nvPicPr>
          <p:cNvPr id="9" name="Picture 8">
            <a:extLst>
              <a:ext uri="{FF2B5EF4-FFF2-40B4-BE49-F238E27FC236}">
                <a16:creationId xmlns:a16="http://schemas.microsoft.com/office/drawing/2014/main" id="{C5E3759D-A389-2397-5525-61D6A9D183AD}"/>
              </a:ext>
            </a:extLst>
          </p:cNvPr>
          <p:cNvPicPr>
            <a:picLocks noChangeAspect="1"/>
          </p:cNvPicPr>
          <p:nvPr/>
        </p:nvPicPr>
        <p:blipFill>
          <a:blip r:embed="rId3"/>
          <a:stretch>
            <a:fillRect/>
          </a:stretch>
        </p:blipFill>
        <p:spPr>
          <a:xfrm>
            <a:off x="595899" y="3218659"/>
            <a:ext cx="4102311" cy="3626036"/>
          </a:xfrm>
          <a:prstGeom prst="rect">
            <a:avLst/>
          </a:prstGeom>
        </p:spPr>
      </p:pic>
      <p:pic>
        <p:nvPicPr>
          <p:cNvPr id="11" name="Picture 10">
            <a:extLst>
              <a:ext uri="{FF2B5EF4-FFF2-40B4-BE49-F238E27FC236}">
                <a16:creationId xmlns:a16="http://schemas.microsoft.com/office/drawing/2014/main" id="{CB6356B9-2037-BAD5-3169-DE01E800397B}"/>
              </a:ext>
            </a:extLst>
          </p:cNvPr>
          <p:cNvPicPr>
            <a:picLocks noChangeAspect="1"/>
          </p:cNvPicPr>
          <p:nvPr/>
        </p:nvPicPr>
        <p:blipFill>
          <a:blip r:embed="rId4"/>
          <a:stretch>
            <a:fillRect/>
          </a:stretch>
        </p:blipFill>
        <p:spPr>
          <a:xfrm>
            <a:off x="4952705" y="2063680"/>
            <a:ext cx="4007056" cy="2730640"/>
          </a:xfrm>
          <a:prstGeom prst="rect">
            <a:avLst/>
          </a:prstGeom>
        </p:spPr>
      </p:pic>
    </p:spTree>
    <p:extLst>
      <p:ext uri="{BB962C8B-B14F-4D97-AF65-F5344CB8AC3E}">
        <p14:creationId xmlns:p14="http://schemas.microsoft.com/office/powerpoint/2010/main" val="280268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091EE-3CF2-A5B8-920A-4FD8749200E3}"/>
              </a:ext>
            </a:extLst>
          </p:cNvPr>
          <p:cNvSpPr>
            <a:spLocks noGrp="1"/>
          </p:cNvSpPr>
          <p:nvPr>
            <p:ph idx="1"/>
          </p:nvPr>
        </p:nvSpPr>
        <p:spPr>
          <a:xfrm>
            <a:off x="122737" y="202519"/>
            <a:ext cx="9475395" cy="6204418"/>
          </a:xfrm>
        </p:spPr>
        <p:txBody>
          <a:bodyPr/>
          <a:lstStyle/>
          <a:p>
            <a:r>
              <a:rPr lang="en-US" dirty="0"/>
              <a:t>Step two: </a:t>
            </a:r>
          </a:p>
          <a:p>
            <a:pPr marL="400050" lvl="1" indent="0">
              <a:buNone/>
            </a:pPr>
            <a:r>
              <a:rPr lang="en-US" dirty="0"/>
              <a:t>Make a Remote Implementation This is the class that does the Real Work. It has the real implementation of the remote methods defined in the remote interface. It’s the object that the client wants to call methods on (e.g., our </a:t>
            </a:r>
            <a:r>
              <a:rPr lang="en-US" dirty="0" err="1"/>
              <a:t>GumballMachine</a:t>
            </a:r>
            <a:r>
              <a:rPr lang="en-US" dirty="0"/>
              <a:t>!).</a:t>
            </a:r>
            <a:endParaRPr lang="en-IN" dirty="0"/>
          </a:p>
        </p:txBody>
      </p:sp>
      <p:pic>
        <p:nvPicPr>
          <p:cNvPr id="5" name="Picture 4">
            <a:extLst>
              <a:ext uri="{FF2B5EF4-FFF2-40B4-BE49-F238E27FC236}">
                <a16:creationId xmlns:a16="http://schemas.microsoft.com/office/drawing/2014/main" id="{B75BD415-680A-4D3B-198A-5F34C10B7202}"/>
              </a:ext>
            </a:extLst>
          </p:cNvPr>
          <p:cNvPicPr>
            <a:picLocks noChangeAspect="1"/>
          </p:cNvPicPr>
          <p:nvPr/>
        </p:nvPicPr>
        <p:blipFill>
          <a:blip r:embed="rId2"/>
          <a:stretch>
            <a:fillRect/>
          </a:stretch>
        </p:blipFill>
        <p:spPr>
          <a:xfrm>
            <a:off x="725493" y="1583314"/>
            <a:ext cx="3511730" cy="1187511"/>
          </a:xfrm>
          <a:prstGeom prst="rect">
            <a:avLst/>
          </a:prstGeom>
        </p:spPr>
      </p:pic>
      <p:pic>
        <p:nvPicPr>
          <p:cNvPr id="9" name="Picture 8">
            <a:extLst>
              <a:ext uri="{FF2B5EF4-FFF2-40B4-BE49-F238E27FC236}">
                <a16:creationId xmlns:a16="http://schemas.microsoft.com/office/drawing/2014/main" id="{716F6140-F6A1-561A-7A19-98AC8C98E029}"/>
              </a:ext>
            </a:extLst>
          </p:cNvPr>
          <p:cNvPicPr>
            <a:picLocks noChangeAspect="1"/>
          </p:cNvPicPr>
          <p:nvPr/>
        </p:nvPicPr>
        <p:blipFill>
          <a:blip r:embed="rId3"/>
          <a:stretch>
            <a:fillRect/>
          </a:stretch>
        </p:blipFill>
        <p:spPr>
          <a:xfrm>
            <a:off x="725493" y="2948754"/>
            <a:ext cx="4026107" cy="2101958"/>
          </a:xfrm>
          <a:prstGeom prst="rect">
            <a:avLst/>
          </a:prstGeom>
        </p:spPr>
      </p:pic>
      <p:pic>
        <p:nvPicPr>
          <p:cNvPr id="11" name="Picture 10">
            <a:extLst>
              <a:ext uri="{FF2B5EF4-FFF2-40B4-BE49-F238E27FC236}">
                <a16:creationId xmlns:a16="http://schemas.microsoft.com/office/drawing/2014/main" id="{A7C74877-AEC6-2775-F438-09DFEBB3C2B1}"/>
              </a:ext>
            </a:extLst>
          </p:cNvPr>
          <p:cNvPicPr>
            <a:picLocks noChangeAspect="1"/>
          </p:cNvPicPr>
          <p:nvPr/>
        </p:nvPicPr>
        <p:blipFill>
          <a:blip r:embed="rId4"/>
          <a:stretch>
            <a:fillRect/>
          </a:stretch>
        </p:blipFill>
        <p:spPr>
          <a:xfrm>
            <a:off x="4914364" y="1677726"/>
            <a:ext cx="4216617" cy="3968954"/>
          </a:xfrm>
          <a:prstGeom prst="rect">
            <a:avLst/>
          </a:prstGeom>
        </p:spPr>
      </p:pic>
    </p:spTree>
    <p:extLst>
      <p:ext uri="{BB962C8B-B14F-4D97-AF65-F5344CB8AC3E}">
        <p14:creationId xmlns:p14="http://schemas.microsoft.com/office/powerpoint/2010/main" val="4007288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091EE-3CF2-A5B8-920A-4FD8749200E3}"/>
              </a:ext>
            </a:extLst>
          </p:cNvPr>
          <p:cNvSpPr>
            <a:spLocks noGrp="1"/>
          </p:cNvSpPr>
          <p:nvPr>
            <p:ph idx="1"/>
          </p:nvPr>
        </p:nvSpPr>
        <p:spPr>
          <a:xfrm>
            <a:off x="122737" y="202519"/>
            <a:ext cx="9475395" cy="6204418"/>
          </a:xfrm>
        </p:spPr>
        <p:txBody>
          <a:bodyPr/>
          <a:lstStyle/>
          <a:p>
            <a:r>
              <a:rPr lang="en-US" dirty="0"/>
              <a:t>Step three: </a:t>
            </a:r>
          </a:p>
          <a:p>
            <a:pPr marL="400050" lvl="1" indent="0">
              <a:buNone/>
            </a:pPr>
            <a:r>
              <a:rPr lang="en-US" dirty="0"/>
              <a:t>Start the RMI registry (</a:t>
            </a:r>
            <a:r>
              <a:rPr lang="en-US" dirty="0" err="1"/>
              <a:t>rmiregistry</a:t>
            </a:r>
            <a:r>
              <a:rPr lang="en-US" dirty="0"/>
              <a:t>) The </a:t>
            </a:r>
            <a:r>
              <a:rPr lang="en-US" dirty="0" err="1"/>
              <a:t>rmiregistry</a:t>
            </a:r>
            <a:r>
              <a:rPr lang="en-US" dirty="0"/>
              <a:t> is like the white pages of a phone book. It’s where the client goes to get the proxy (the client stub/helper object).</a:t>
            </a:r>
            <a:endParaRPr lang="en-IN" dirty="0"/>
          </a:p>
        </p:txBody>
      </p:sp>
      <p:pic>
        <p:nvPicPr>
          <p:cNvPr id="4" name="Picture 3">
            <a:extLst>
              <a:ext uri="{FF2B5EF4-FFF2-40B4-BE49-F238E27FC236}">
                <a16:creationId xmlns:a16="http://schemas.microsoft.com/office/drawing/2014/main" id="{3D8D46C1-62E7-104C-EFB0-1BAFC75C18DA}"/>
              </a:ext>
            </a:extLst>
          </p:cNvPr>
          <p:cNvPicPr>
            <a:picLocks noChangeAspect="1"/>
          </p:cNvPicPr>
          <p:nvPr/>
        </p:nvPicPr>
        <p:blipFill>
          <a:blip r:embed="rId2"/>
          <a:stretch>
            <a:fillRect/>
          </a:stretch>
        </p:blipFill>
        <p:spPr>
          <a:xfrm>
            <a:off x="725493" y="1477066"/>
            <a:ext cx="4267419" cy="1301817"/>
          </a:xfrm>
          <a:prstGeom prst="rect">
            <a:avLst/>
          </a:prstGeom>
        </p:spPr>
      </p:pic>
      <p:pic>
        <p:nvPicPr>
          <p:cNvPr id="8" name="Picture 7">
            <a:extLst>
              <a:ext uri="{FF2B5EF4-FFF2-40B4-BE49-F238E27FC236}">
                <a16:creationId xmlns:a16="http://schemas.microsoft.com/office/drawing/2014/main" id="{1F86B186-86B5-E2D3-1646-178AEDACF85D}"/>
              </a:ext>
            </a:extLst>
          </p:cNvPr>
          <p:cNvPicPr>
            <a:picLocks noChangeAspect="1"/>
          </p:cNvPicPr>
          <p:nvPr/>
        </p:nvPicPr>
        <p:blipFill>
          <a:blip r:embed="rId3"/>
          <a:stretch>
            <a:fillRect/>
          </a:stretch>
        </p:blipFill>
        <p:spPr>
          <a:xfrm>
            <a:off x="725493" y="2940025"/>
            <a:ext cx="5073911" cy="977950"/>
          </a:xfrm>
          <a:prstGeom prst="rect">
            <a:avLst/>
          </a:prstGeom>
        </p:spPr>
      </p:pic>
      <p:pic>
        <p:nvPicPr>
          <p:cNvPr id="10" name="Picture 9">
            <a:extLst>
              <a:ext uri="{FF2B5EF4-FFF2-40B4-BE49-F238E27FC236}">
                <a16:creationId xmlns:a16="http://schemas.microsoft.com/office/drawing/2014/main" id="{A1D81529-6DAC-A90A-70DA-82236BE1291C}"/>
              </a:ext>
            </a:extLst>
          </p:cNvPr>
          <p:cNvPicPr>
            <a:picLocks noChangeAspect="1"/>
          </p:cNvPicPr>
          <p:nvPr/>
        </p:nvPicPr>
        <p:blipFill>
          <a:blip r:embed="rId4"/>
          <a:stretch>
            <a:fillRect/>
          </a:stretch>
        </p:blipFill>
        <p:spPr>
          <a:xfrm>
            <a:off x="725493" y="3917975"/>
            <a:ext cx="2444876" cy="1339919"/>
          </a:xfrm>
          <a:prstGeom prst="rect">
            <a:avLst/>
          </a:prstGeom>
        </p:spPr>
      </p:pic>
    </p:spTree>
    <p:extLst>
      <p:ext uri="{BB962C8B-B14F-4D97-AF65-F5344CB8AC3E}">
        <p14:creationId xmlns:p14="http://schemas.microsoft.com/office/powerpoint/2010/main" val="3859206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091EE-3CF2-A5B8-920A-4FD8749200E3}"/>
              </a:ext>
            </a:extLst>
          </p:cNvPr>
          <p:cNvSpPr>
            <a:spLocks noGrp="1"/>
          </p:cNvSpPr>
          <p:nvPr>
            <p:ph idx="1"/>
          </p:nvPr>
        </p:nvSpPr>
        <p:spPr>
          <a:xfrm>
            <a:off x="122737" y="202519"/>
            <a:ext cx="9475395" cy="6204418"/>
          </a:xfrm>
        </p:spPr>
        <p:txBody>
          <a:bodyPr/>
          <a:lstStyle/>
          <a:p>
            <a:r>
              <a:rPr lang="en-US" dirty="0"/>
              <a:t>Step four: </a:t>
            </a:r>
          </a:p>
          <a:p>
            <a:pPr marL="400050" lvl="1" indent="0">
              <a:buNone/>
            </a:pPr>
            <a:r>
              <a:rPr lang="en-US" dirty="0"/>
              <a:t>Start the remote service You have to get the service object up and running. Your service implementation class instantiates an instance of the service and registers it with the RMI registry. Registering it makes the service available for clients.</a:t>
            </a:r>
            <a:endParaRPr lang="en-IN" dirty="0"/>
          </a:p>
        </p:txBody>
      </p:sp>
      <p:pic>
        <p:nvPicPr>
          <p:cNvPr id="5" name="Picture 4">
            <a:extLst>
              <a:ext uri="{FF2B5EF4-FFF2-40B4-BE49-F238E27FC236}">
                <a16:creationId xmlns:a16="http://schemas.microsoft.com/office/drawing/2014/main" id="{7F6567B5-8448-695E-A709-25D83F606C89}"/>
              </a:ext>
            </a:extLst>
          </p:cNvPr>
          <p:cNvPicPr>
            <a:picLocks noChangeAspect="1"/>
          </p:cNvPicPr>
          <p:nvPr/>
        </p:nvPicPr>
        <p:blipFill>
          <a:blip r:embed="rId2"/>
          <a:stretch>
            <a:fillRect/>
          </a:stretch>
        </p:blipFill>
        <p:spPr>
          <a:xfrm>
            <a:off x="725493" y="1447698"/>
            <a:ext cx="2971953" cy="1492327"/>
          </a:xfrm>
          <a:prstGeom prst="rect">
            <a:avLst/>
          </a:prstGeom>
        </p:spPr>
      </p:pic>
      <p:pic>
        <p:nvPicPr>
          <p:cNvPr id="7" name="Picture 6">
            <a:extLst>
              <a:ext uri="{FF2B5EF4-FFF2-40B4-BE49-F238E27FC236}">
                <a16:creationId xmlns:a16="http://schemas.microsoft.com/office/drawing/2014/main" id="{EF926522-CAAD-0A1F-BE00-AC87A0384ABB}"/>
              </a:ext>
            </a:extLst>
          </p:cNvPr>
          <p:cNvPicPr>
            <a:picLocks noChangeAspect="1"/>
          </p:cNvPicPr>
          <p:nvPr/>
        </p:nvPicPr>
        <p:blipFill>
          <a:blip r:embed="rId3"/>
          <a:stretch>
            <a:fillRect/>
          </a:stretch>
        </p:blipFill>
        <p:spPr>
          <a:xfrm>
            <a:off x="725493" y="3120186"/>
            <a:ext cx="4007056" cy="1943200"/>
          </a:xfrm>
          <a:prstGeom prst="rect">
            <a:avLst/>
          </a:prstGeom>
        </p:spPr>
      </p:pic>
      <p:pic>
        <p:nvPicPr>
          <p:cNvPr id="11" name="Picture 10">
            <a:extLst>
              <a:ext uri="{FF2B5EF4-FFF2-40B4-BE49-F238E27FC236}">
                <a16:creationId xmlns:a16="http://schemas.microsoft.com/office/drawing/2014/main" id="{B75E7B1D-D5D4-7DBD-FBB8-76390AF7887F}"/>
              </a:ext>
            </a:extLst>
          </p:cNvPr>
          <p:cNvPicPr>
            <a:picLocks noChangeAspect="1"/>
          </p:cNvPicPr>
          <p:nvPr/>
        </p:nvPicPr>
        <p:blipFill>
          <a:blip r:embed="rId4"/>
          <a:stretch>
            <a:fillRect/>
          </a:stretch>
        </p:blipFill>
        <p:spPr>
          <a:xfrm>
            <a:off x="725493" y="4853459"/>
            <a:ext cx="6769448" cy="1733639"/>
          </a:xfrm>
          <a:prstGeom prst="rect">
            <a:avLst/>
          </a:prstGeom>
        </p:spPr>
      </p:pic>
    </p:spTree>
    <p:extLst>
      <p:ext uri="{BB962C8B-B14F-4D97-AF65-F5344CB8AC3E}">
        <p14:creationId xmlns:p14="http://schemas.microsoft.com/office/powerpoint/2010/main" val="2472356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D91EE9-F757-DDDD-E090-E647801D6ACE}"/>
              </a:ext>
            </a:extLst>
          </p:cNvPr>
          <p:cNvPicPr>
            <a:picLocks noGrp="1" noChangeAspect="1"/>
          </p:cNvPicPr>
          <p:nvPr>
            <p:ph idx="1"/>
          </p:nvPr>
        </p:nvPicPr>
        <p:blipFill>
          <a:blip r:embed="rId2"/>
          <a:stretch>
            <a:fillRect/>
          </a:stretch>
        </p:blipFill>
        <p:spPr>
          <a:xfrm>
            <a:off x="2189736" y="203200"/>
            <a:ext cx="5340791" cy="6203950"/>
          </a:xfrm>
        </p:spPr>
      </p:pic>
    </p:spTree>
    <p:extLst>
      <p:ext uri="{BB962C8B-B14F-4D97-AF65-F5344CB8AC3E}">
        <p14:creationId xmlns:p14="http://schemas.microsoft.com/office/powerpoint/2010/main" val="63351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992D-FD60-C619-0520-47D6B07DDDE3}"/>
              </a:ext>
            </a:extLst>
          </p:cNvPr>
          <p:cNvSpPr>
            <a:spLocks noGrp="1"/>
          </p:cNvSpPr>
          <p:nvPr>
            <p:ph type="title"/>
          </p:nvPr>
        </p:nvSpPr>
        <p:spPr>
          <a:xfrm>
            <a:off x="677334" y="0"/>
            <a:ext cx="8596668" cy="636193"/>
          </a:xfrm>
        </p:spPr>
        <p:txBody>
          <a:bodyPr>
            <a:normAutofit fontScale="90000"/>
          </a:bodyPr>
          <a:lstStyle/>
          <a:p>
            <a:r>
              <a:rPr lang="en-US" dirty="0"/>
              <a:t>How does the client get the stub object? </a:t>
            </a:r>
            <a:endParaRPr lang="en-IN" dirty="0"/>
          </a:p>
        </p:txBody>
      </p:sp>
      <p:sp>
        <p:nvSpPr>
          <p:cNvPr id="3" name="Content Placeholder 2">
            <a:extLst>
              <a:ext uri="{FF2B5EF4-FFF2-40B4-BE49-F238E27FC236}">
                <a16:creationId xmlns:a16="http://schemas.microsoft.com/office/drawing/2014/main" id="{1C6B3C07-3BFE-F777-5434-DC6B45113BE6}"/>
              </a:ext>
            </a:extLst>
          </p:cNvPr>
          <p:cNvSpPr>
            <a:spLocks noGrp="1"/>
          </p:cNvSpPr>
          <p:nvPr>
            <p:ph idx="1"/>
          </p:nvPr>
        </p:nvSpPr>
        <p:spPr>
          <a:xfrm>
            <a:off x="67506" y="636193"/>
            <a:ext cx="10395930" cy="6083726"/>
          </a:xfrm>
        </p:spPr>
        <p:txBody>
          <a:bodyPr/>
          <a:lstStyle/>
          <a:p>
            <a:r>
              <a:rPr lang="en-US" dirty="0"/>
              <a:t>The client has to get the stub object (our proxy), since that’s the thing the client will call methods on. And that’s where the RMI registry comes in. The client does a ‘lookup’, like going to the white pages of a phone book, and essentially says, “Here’s a name, and I’d like the stub that goes with that name.” Let’s take a look at the code we need to look-up and retrieve a stub object. </a:t>
            </a:r>
            <a:endParaRPr lang="en-IN" dirty="0"/>
          </a:p>
        </p:txBody>
      </p:sp>
      <p:pic>
        <p:nvPicPr>
          <p:cNvPr id="5" name="Picture 4">
            <a:extLst>
              <a:ext uri="{FF2B5EF4-FFF2-40B4-BE49-F238E27FC236}">
                <a16:creationId xmlns:a16="http://schemas.microsoft.com/office/drawing/2014/main" id="{2F3C9DC8-863E-A1E4-1E08-1D2DCEE75855}"/>
              </a:ext>
            </a:extLst>
          </p:cNvPr>
          <p:cNvPicPr>
            <a:picLocks noChangeAspect="1"/>
          </p:cNvPicPr>
          <p:nvPr/>
        </p:nvPicPr>
        <p:blipFill>
          <a:blip r:embed="rId2"/>
          <a:stretch>
            <a:fillRect/>
          </a:stretch>
        </p:blipFill>
        <p:spPr>
          <a:xfrm>
            <a:off x="1499337" y="2513705"/>
            <a:ext cx="5302523" cy="3340272"/>
          </a:xfrm>
          <a:prstGeom prst="rect">
            <a:avLst/>
          </a:prstGeom>
        </p:spPr>
      </p:pic>
    </p:spTree>
    <p:extLst>
      <p:ext uri="{BB962C8B-B14F-4D97-AF65-F5344CB8AC3E}">
        <p14:creationId xmlns:p14="http://schemas.microsoft.com/office/powerpoint/2010/main" val="344082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FCBB1C2-5B4D-352F-6929-6BED40E84725}"/>
              </a:ext>
            </a:extLst>
          </p:cNvPr>
          <p:cNvPicPr>
            <a:picLocks noGrp="1" noChangeAspect="1"/>
          </p:cNvPicPr>
          <p:nvPr>
            <p:ph idx="1"/>
          </p:nvPr>
        </p:nvPicPr>
        <p:blipFill>
          <a:blip r:embed="rId2"/>
          <a:stretch>
            <a:fillRect/>
          </a:stretch>
        </p:blipFill>
        <p:spPr>
          <a:xfrm>
            <a:off x="2049615" y="397933"/>
            <a:ext cx="5683542" cy="5702593"/>
          </a:xfrm>
        </p:spPr>
      </p:pic>
    </p:spTree>
    <p:extLst>
      <p:ext uri="{BB962C8B-B14F-4D97-AF65-F5344CB8AC3E}">
        <p14:creationId xmlns:p14="http://schemas.microsoft.com/office/powerpoint/2010/main" val="16317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69535-AA0B-0F39-A8AA-BAFD03E39F79}"/>
              </a:ext>
            </a:extLst>
          </p:cNvPr>
          <p:cNvSpPr txBox="1"/>
          <p:nvPr/>
        </p:nvSpPr>
        <p:spPr>
          <a:xfrm>
            <a:off x="1055549" y="213267"/>
            <a:ext cx="2718652" cy="369332"/>
          </a:xfrm>
          <a:prstGeom prst="rect">
            <a:avLst/>
          </a:prstGeom>
          <a:noFill/>
        </p:spPr>
        <p:txBody>
          <a:bodyPr wrap="square">
            <a:spAutoFit/>
          </a:bodyPr>
          <a:lstStyle/>
          <a:p>
            <a:r>
              <a:rPr lang="en-IN" dirty="0"/>
              <a:t>Complete client code</a:t>
            </a:r>
          </a:p>
        </p:txBody>
      </p:sp>
      <p:pic>
        <p:nvPicPr>
          <p:cNvPr id="7" name="Picture 6">
            <a:extLst>
              <a:ext uri="{FF2B5EF4-FFF2-40B4-BE49-F238E27FC236}">
                <a16:creationId xmlns:a16="http://schemas.microsoft.com/office/drawing/2014/main" id="{D6EC127E-31F3-8D93-F078-8A1D5679DFDF}"/>
              </a:ext>
            </a:extLst>
          </p:cNvPr>
          <p:cNvPicPr>
            <a:picLocks noChangeAspect="1"/>
          </p:cNvPicPr>
          <p:nvPr/>
        </p:nvPicPr>
        <p:blipFill>
          <a:blip r:embed="rId2"/>
          <a:stretch>
            <a:fillRect/>
          </a:stretch>
        </p:blipFill>
        <p:spPr>
          <a:xfrm>
            <a:off x="1126827" y="914031"/>
            <a:ext cx="5740695" cy="5226319"/>
          </a:xfrm>
          <a:prstGeom prst="rect">
            <a:avLst/>
          </a:prstGeom>
        </p:spPr>
      </p:pic>
    </p:spTree>
    <p:extLst>
      <p:ext uri="{BB962C8B-B14F-4D97-AF65-F5344CB8AC3E}">
        <p14:creationId xmlns:p14="http://schemas.microsoft.com/office/powerpoint/2010/main" val="192411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192517" y="0"/>
            <a:ext cx="9460847" cy="1227383"/>
          </a:xfrm>
        </p:spPr>
        <p:txBody>
          <a:bodyPr/>
          <a:lstStyle/>
          <a:p>
            <a:r>
              <a:rPr lang="en-US" dirty="0"/>
              <a:t>Getting the </a:t>
            </a:r>
            <a:r>
              <a:rPr lang="en-US" dirty="0" err="1"/>
              <a:t>GumballMachine</a:t>
            </a:r>
            <a:r>
              <a:rPr lang="en-US" dirty="0"/>
              <a:t> ready to be a remote service </a:t>
            </a:r>
            <a:endParaRPr lang="en-IN" dirty="0"/>
          </a:p>
        </p:txBody>
      </p:sp>
      <p:pic>
        <p:nvPicPr>
          <p:cNvPr id="5" name="Content Placeholder 4">
            <a:extLst>
              <a:ext uri="{FF2B5EF4-FFF2-40B4-BE49-F238E27FC236}">
                <a16:creationId xmlns:a16="http://schemas.microsoft.com/office/drawing/2014/main" id="{4221F8A3-0BE3-3BC9-0390-8DE9151400C8}"/>
              </a:ext>
            </a:extLst>
          </p:cNvPr>
          <p:cNvPicPr>
            <a:picLocks noGrp="1" noChangeAspect="1"/>
          </p:cNvPicPr>
          <p:nvPr>
            <p:ph idx="1"/>
          </p:nvPr>
        </p:nvPicPr>
        <p:blipFill>
          <a:blip r:embed="rId2"/>
          <a:stretch>
            <a:fillRect/>
          </a:stretch>
        </p:blipFill>
        <p:spPr>
          <a:xfrm>
            <a:off x="1562017" y="1386698"/>
            <a:ext cx="5217565" cy="4814887"/>
          </a:xfrm>
        </p:spPr>
      </p:pic>
    </p:spTree>
    <p:extLst>
      <p:ext uri="{BB962C8B-B14F-4D97-AF65-F5344CB8AC3E}">
        <p14:creationId xmlns:p14="http://schemas.microsoft.com/office/powerpoint/2010/main" val="2737604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69535-AA0B-0F39-A8AA-BAFD03E39F79}"/>
              </a:ext>
            </a:extLst>
          </p:cNvPr>
          <p:cNvSpPr txBox="1"/>
          <p:nvPr/>
        </p:nvSpPr>
        <p:spPr>
          <a:xfrm>
            <a:off x="355305" y="151898"/>
            <a:ext cx="3787111" cy="338554"/>
          </a:xfrm>
          <a:prstGeom prst="rect">
            <a:avLst/>
          </a:prstGeom>
          <a:noFill/>
        </p:spPr>
        <p:txBody>
          <a:bodyPr wrap="square">
            <a:spAutoFit/>
          </a:bodyPr>
          <a:lstStyle/>
          <a:p>
            <a:r>
              <a:rPr lang="en-US" sz="1600" dirty="0"/>
              <a:t>We’ll start with the remote interface</a:t>
            </a:r>
            <a:endParaRPr lang="en-IN" sz="1600" dirty="0"/>
          </a:p>
        </p:txBody>
      </p:sp>
      <p:pic>
        <p:nvPicPr>
          <p:cNvPr id="3" name="Picture 2">
            <a:extLst>
              <a:ext uri="{FF2B5EF4-FFF2-40B4-BE49-F238E27FC236}">
                <a16:creationId xmlns:a16="http://schemas.microsoft.com/office/drawing/2014/main" id="{0812BE57-6B5E-D262-1A25-BD4221E95070}"/>
              </a:ext>
            </a:extLst>
          </p:cNvPr>
          <p:cNvPicPr>
            <a:picLocks noChangeAspect="1"/>
          </p:cNvPicPr>
          <p:nvPr/>
        </p:nvPicPr>
        <p:blipFill>
          <a:blip r:embed="rId2"/>
          <a:stretch>
            <a:fillRect/>
          </a:stretch>
        </p:blipFill>
        <p:spPr>
          <a:xfrm>
            <a:off x="355305" y="744279"/>
            <a:ext cx="4102311" cy="5467631"/>
          </a:xfrm>
          <a:prstGeom prst="rect">
            <a:avLst/>
          </a:prstGeom>
        </p:spPr>
      </p:pic>
      <p:pic>
        <p:nvPicPr>
          <p:cNvPr id="6" name="Picture 5">
            <a:extLst>
              <a:ext uri="{FF2B5EF4-FFF2-40B4-BE49-F238E27FC236}">
                <a16:creationId xmlns:a16="http://schemas.microsoft.com/office/drawing/2014/main" id="{9BF78527-419C-C141-6FB3-80BE016EC639}"/>
              </a:ext>
            </a:extLst>
          </p:cNvPr>
          <p:cNvPicPr>
            <a:picLocks noChangeAspect="1"/>
          </p:cNvPicPr>
          <p:nvPr/>
        </p:nvPicPr>
        <p:blipFill>
          <a:blip r:embed="rId3"/>
          <a:stretch>
            <a:fillRect/>
          </a:stretch>
        </p:blipFill>
        <p:spPr>
          <a:xfrm>
            <a:off x="4778526" y="744279"/>
            <a:ext cx="4083260" cy="3568883"/>
          </a:xfrm>
          <a:prstGeom prst="rect">
            <a:avLst/>
          </a:prstGeom>
        </p:spPr>
      </p:pic>
    </p:spTree>
    <p:extLst>
      <p:ext uri="{BB962C8B-B14F-4D97-AF65-F5344CB8AC3E}">
        <p14:creationId xmlns:p14="http://schemas.microsoft.com/office/powerpoint/2010/main" val="275109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130B13-8B6D-1767-091A-96756BFEC799}"/>
              </a:ext>
            </a:extLst>
          </p:cNvPr>
          <p:cNvPicPr>
            <a:picLocks noGrp="1" noChangeAspect="1"/>
          </p:cNvPicPr>
          <p:nvPr>
            <p:ph idx="1"/>
          </p:nvPr>
        </p:nvPicPr>
        <p:blipFill>
          <a:blip r:embed="rId2"/>
          <a:stretch>
            <a:fillRect/>
          </a:stretch>
        </p:blipFill>
        <p:spPr>
          <a:xfrm>
            <a:off x="0" y="590550"/>
            <a:ext cx="9334244" cy="5585148"/>
          </a:xfrm>
        </p:spPr>
      </p:pic>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3236426" y="0"/>
            <a:ext cx="3593957" cy="795753"/>
          </a:xfrm>
        </p:spPr>
        <p:txBody>
          <a:bodyPr/>
          <a:lstStyle/>
          <a:p>
            <a:r>
              <a:rPr lang="en-US" dirty="0"/>
              <a:t>1. Remote Proxy</a:t>
            </a:r>
            <a:endParaRPr lang="en-IN" dirty="0"/>
          </a:p>
        </p:txBody>
      </p:sp>
    </p:spTree>
    <p:extLst>
      <p:ext uri="{BB962C8B-B14F-4D97-AF65-F5344CB8AC3E}">
        <p14:creationId xmlns:p14="http://schemas.microsoft.com/office/powerpoint/2010/main" val="2954278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204792" y="233204"/>
            <a:ext cx="4404029" cy="478444"/>
          </a:xfrm>
        </p:spPr>
        <p:txBody>
          <a:bodyPr>
            <a:normAutofit/>
          </a:bodyPr>
          <a:lstStyle/>
          <a:p>
            <a:r>
              <a:rPr lang="en-US" sz="2000" dirty="0"/>
              <a:t>Registering with the RMI registry...</a:t>
            </a:r>
            <a:endParaRPr lang="en-IN" sz="2000" dirty="0"/>
          </a:p>
        </p:txBody>
      </p:sp>
      <p:sp>
        <p:nvSpPr>
          <p:cNvPr id="6" name="TextBox 5">
            <a:extLst>
              <a:ext uri="{FF2B5EF4-FFF2-40B4-BE49-F238E27FC236}">
                <a16:creationId xmlns:a16="http://schemas.microsoft.com/office/drawing/2014/main" id="{798F22F4-DABE-709D-3491-A60223DD5752}"/>
              </a:ext>
            </a:extLst>
          </p:cNvPr>
          <p:cNvSpPr txBox="1"/>
          <p:nvPr/>
        </p:nvSpPr>
        <p:spPr>
          <a:xfrm>
            <a:off x="349804" y="797799"/>
            <a:ext cx="9506077" cy="1200329"/>
          </a:xfrm>
          <a:prstGeom prst="rect">
            <a:avLst/>
          </a:prstGeom>
          <a:noFill/>
        </p:spPr>
        <p:txBody>
          <a:bodyPr wrap="square">
            <a:spAutoFit/>
          </a:bodyPr>
          <a:lstStyle/>
          <a:p>
            <a:r>
              <a:rPr lang="en-US" dirty="0"/>
              <a:t>That completes the gumball machine service. Now we just need to fire it up so it can receive requests. First, we need to make sure we register it with the RMI registry so that clients can locate it. We’re going to add a little code to the test drive that will take care of this for us:</a:t>
            </a:r>
            <a:endParaRPr lang="en-IN" dirty="0"/>
          </a:p>
        </p:txBody>
      </p:sp>
      <p:pic>
        <p:nvPicPr>
          <p:cNvPr id="9" name="Content Placeholder 8">
            <a:extLst>
              <a:ext uri="{FF2B5EF4-FFF2-40B4-BE49-F238E27FC236}">
                <a16:creationId xmlns:a16="http://schemas.microsoft.com/office/drawing/2014/main" id="{39571693-83DA-923A-D4C4-19AEB10C6AAA}"/>
              </a:ext>
            </a:extLst>
          </p:cNvPr>
          <p:cNvPicPr>
            <a:picLocks noGrp="1" noChangeAspect="1"/>
          </p:cNvPicPr>
          <p:nvPr>
            <p:ph idx="1"/>
          </p:nvPr>
        </p:nvPicPr>
        <p:blipFill>
          <a:blip r:embed="rId2"/>
          <a:stretch>
            <a:fillRect/>
          </a:stretch>
        </p:blipFill>
        <p:spPr>
          <a:xfrm>
            <a:off x="2258781" y="2264915"/>
            <a:ext cx="3900248" cy="3881437"/>
          </a:xfrm>
        </p:spPr>
      </p:pic>
    </p:spTree>
    <p:extLst>
      <p:ext uri="{BB962C8B-B14F-4D97-AF65-F5344CB8AC3E}">
        <p14:creationId xmlns:p14="http://schemas.microsoft.com/office/powerpoint/2010/main" val="1390132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204792" y="233204"/>
            <a:ext cx="4655643" cy="411172"/>
          </a:xfrm>
        </p:spPr>
        <p:txBody>
          <a:bodyPr>
            <a:normAutofit/>
          </a:bodyPr>
          <a:lstStyle/>
          <a:p>
            <a:r>
              <a:rPr lang="en-US" sz="2000" dirty="0"/>
              <a:t>Now for the </a:t>
            </a:r>
            <a:r>
              <a:rPr lang="en-US" sz="2000" dirty="0" err="1"/>
              <a:t>GumballMonitor</a:t>
            </a:r>
            <a:r>
              <a:rPr lang="en-US" sz="2000" dirty="0"/>
              <a:t> client...</a:t>
            </a:r>
            <a:endParaRPr lang="en-IN" sz="2000" dirty="0"/>
          </a:p>
        </p:txBody>
      </p:sp>
      <p:sp>
        <p:nvSpPr>
          <p:cNvPr id="6" name="TextBox 5">
            <a:extLst>
              <a:ext uri="{FF2B5EF4-FFF2-40B4-BE49-F238E27FC236}">
                <a16:creationId xmlns:a16="http://schemas.microsoft.com/office/drawing/2014/main" id="{798F22F4-DABE-709D-3491-A60223DD5752}"/>
              </a:ext>
            </a:extLst>
          </p:cNvPr>
          <p:cNvSpPr txBox="1"/>
          <p:nvPr/>
        </p:nvSpPr>
        <p:spPr>
          <a:xfrm>
            <a:off x="349804" y="797799"/>
            <a:ext cx="9506077" cy="923330"/>
          </a:xfrm>
          <a:prstGeom prst="rect">
            <a:avLst/>
          </a:prstGeom>
          <a:noFill/>
        </p:spPr>
        <p:txBody>
          <a:bodyPr wrap="square">
            <a:spAutoFit/>
          </a:bodyPr>
          <a:lstStyle/>
          <a:p>
            <a:r>
              <a:rPr lang="en-US" dirty="0"/>
              <a:t>Remember the </a:t>
            </a:r>
            <a:r>
              <a:rPr lang="en-US" dirty="0" err="1"/>
              <a:t>GumballMonitor</a:t>
            </a:r>
            <a:r>
              <a:rPr lang="en-US" dirty="0"/>
              <a:t>? We wanted to reuse it without having to rewrite it to work over a network. Well, we’re pretty much going to do that, but we do need to make a few changes.</a:t>
            </a:r>
            <a:endParaRPr lang="en-IN" dirty="0"/>
          </a:p>
        </p:txBody>
      </p:sp>
      <p:pic>
        <p:nvPicPr>
          <p:cNvPr id="7" name="Content Placeholder 6">
            <a:extLst>
              <a:ext uri="{FF2B5EF4-FFF2-40B4-BE49-F238E27FC236}">
                <a16:creationId xmlns:a16="http://schemas.microsoft.com/office/drawing/2014/main" id="{3E6476FE-F34A-08C1-3133-F87F47A77956}"/>
              </a:ext>
            </a:extLst>
          </p:cNvPr>
          <p:cNvPicPr>
            <a:picLocks noGrp="1" noChangeAspect="1"/>
          </p:cNvPicPr>
          <p:nvPr>
            <p:ph idx="1"/>
          </p:nvPr>
        </p:nvPicPr>
        <p:blipFill>
          <a:blip r:embed="rId2"/>
          <a:stretch>
            <a:fillRect/>
          </a:stretch>
        </p:blipFill>
        <p:spPr>
          <a:xfrm>
            <a:off x="2199355" y="1874552"/>
            <a:ext cx="3503598" cy="3881437"/>
          </a:xfrm>
        </p:spPr>
      </p:pic>
    </p:spTree>
    <p:extLst>
      <p:ext uri="{BB962C8B-B14F-4D97-AF65-F5344CB8AC3E}">
        <p14:creationId xmlns:p14="http://schemas.microsoft.com/office/powerpoint/2010/main" val="1686226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204793" y="233204"/>
            <a:ext cx="4060362" cy="411172"/>
          </a:xfrm>
        </p:spPr>
        <p:txBody>
          <a:bodyPr>
            <a:normAutofit/>
          </a:bodyPr>
          <a:lstStyle/>
          <a:p>
            <a:r>
              <a:rPr lang="en-US" sz="2000" dirty="0"/>
              <a:t>Writing the Monitor test drive</a:t>
            </a:r>
            <a:endParaRPr lang="en-IN" sz="2000" dirty="0"/>
          </a:p>
        </p:txBody>
      </p:sp>
      <p:sp>
        <p:nvSpPr>
          <p:cNvPr id="6" name="TextBox 5">
            <a:extLst>
              <a:ext uri="{FF2B5EF4-FFF2-40B4-BE49-F238E27FC236}">
                <a16:creationId xmlns:a16="http://schemas.microsoft.com/office/drawing/2014/main" id="{798F22F4-DABE-709D-3491-A60223DD5752}"/>
              </a:ext>
            </a:extLst>
          </p:cNvPr>
          <p:cNvSpPr txBox="1"/>
          <p:nvPr/>
        </p:nvSpPr>
        <p:spPr>
          <a:xfrm>
            <a:off x="204793" y="644376"/>
            <a:ext cx="9506077" cy="646331"/>
          </a:xfrm>
          <a:prstGeom prst="rect">
            <a:avLst/>
          </a:prstGeom>
          <a:noFill/>
        </p:spPr>
        <p:txBody>
          <a:bodyPr wrap="square">
            <a:spAutoFit/>
          </a:bodyPr>
          <a:lstStyle/>
          <a:p>
            <a:r>
              <a:rPr lang="en-US" dirty="0"/>
              <a:t>Now we’ve got all the pieces we need. We just need to write some code so the CEO can monitor a bunch of gumball machines:</a:t>
            </a:r>
            <a:endParaRPr lang="en-IN" dirty="0"/>
          </a:p>
        </p:txBody>
      </p:sp>
      <p:pic>
        <p:nvPicPr>
          <p:cNvPr id="8" name="Content Placeholder 7">
            <a:extLst>
              <a:ext uri="{FF2B5EF4-FFF2-40B4-BE49-F238E27FC236}">
                <a16:creationId xmlns:a16="http://schemas.microsoft.com/office/drawing/2014/main" id="{214B1BD6-D55D-E1FC-7FB4-FC2E99D25400}"/>
              </a:ext>
            </a:extLst>
          </p:cNvPr>
          <p:cNvPicPr>
            <a:picLocks noGrp="1" noChangeAspect="1"/>
          </p:cNvPicPr>
          <p:nvPr>
            <p:ph idx="1"/>
          </p:nvPr>
        </p:nvPicPr>
        <p:blipFill>
          <a:blip r:embed="rId2"/>
          <a:stretch>
            <a:fillRect/>
          </a:stretch>
        </p:blipFill>
        <p:spPr>
          <a:xfrm>
            <a:off x="2057192" y="1647275"/>
            <a:ext cx="4038808" cy="3791145"/>
          </a:xfrm>
        </p:spPr>
      </p:pic>
    </p:spTree>
    <p:extLst>
      <p:ext uri="{BB962C8B-B14F-4D97-AF65-F5344CB8AC3E}">
        <p14:creationId xmlns:p14="http://schemas.microsoft.com/office/powerpoint/2010/main" val="465520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204793" y="233204"/>
            <a:ext cx="1949263" cy="411172"/>
          </a:xfrm>
        </p:spPr>
        <p:txBody>
          <a:bodyPr>
            <a:normAutofit/>
          </a:bodyPr>
          <a:lstStyle/>
          <a:p>
            <a:r>
              <a:rPr lang="en-US" sz="2000" dirty="0"/>
              <a:t>Code up close</a:t>
            </a:r>
            <a:endParaRPr lang="en-IN" sz="2000" dirty="0"/>
          </a:p>
        </p:txBody>
      </p:sp>
      <p:pic>
        <p:nvPicPr>
          <p:cNvPr id="7" name="Content Placeholder 6">
            <a:extLst>
              <a:ext uri="{FF2B5EF4-FFF2-40B4-BE49-F238E27FC236}">
                <a16:creationId xmlns:a16="http://schemas.microsoft.com/office/drawing/2014/main" id="{EED91E06-1324-B0BA-B070-E8A6FF0EDF46}"/>
              </a:ext>
            </a:extLst>
          </p:cNvPr>
          <p:cNvPicPr>
            <a:picLocks noGrp="1" noChangeAspect="1"/>
          </p:cNvPicPr>
          <p:nvPr>
            <p:ph idx="1"/>
          </p:nvPr>
        </p:nvPicPr>
        <p:blipFill>
          <a:blip r:embed="rId2"/>
          <a:stretch>
            <a:fillRect/>
          </a:stretch>
        </p:blipFill>
        <p:spPr>
          <a:xfrm>
            <a:off x="865960" y="736342"/>
            <a:ext cx="3740342" cy="1739989"/>
          </a:xfrm>
        </p:spPr>
      </p:pic>
      <p:pic>
        <p:nvPicPr>
          <p:cNvPr id="10" name="Picture 9">
            <a:extLst>
              <a:ext uri="{FF2B5EF4-FFF2-40B4-BE49-F238E27FC236}">
                <a16:creationId xmlns:a16="http://schemas.microsoft.com/office/drawing/2014/main" id="{357B0AAA-FC15-8911-714F-FC0F0F5D20E0}"/>
              </a:ext>
            </a:extLst>
          </p:cNvPr>
          <p:cNvPicPr>
            <a:picLocks noChangeAspect="1"/>
          </p:cNvPicPr>
          <p:nvPr/>
        </p:nvPicPr>
        <p:blipFill>
          <a:blip r:embed="rId3"/>
          <a:stretch>
            <a:fillRect/>
          </a:stretch>
        </p:blipFill>
        <p:spPr>
          <a:xfrm>
            <a:off x="865960" y="3086202"/>
            <a:ext cx="3962604" cy="3035456"/>
          </a:xfrm>
          <a:prstGeom prst="rect">
            <a:avLst/>
          </a:prstGeom>
        </p:spPr>
      </p:pic>
      <p:pic>
        <p:nvPicPr>
          <p:cNvPr id="12" name="Picture 11">
            <a:extLst>
              <a:ext uri="{FF2B5EF4-FFF2-40B4-BE49-F238E27FC236}">
                <a16:creationId xmlns:a16="http://schemas.microsoft.com/office/drawing/2014/main" id="{92111E2A-3852-69E3-ADE5-06493D725339}"/>
              </a:ext>
            </a:extLst>
          </p:cNvPr>
          <p:cNvPicPr>
            <a:picLocks noChangeAspect="1"/>
          </p:cNvPicPr>
          <p:nvPr/>
        </p:nvPicPr>
        <p:blipFill>
          <a:blip r:embed="rId4"/>
          <a:stretch>
            <a:fillRect/>
          </a:stretch>
        </p:blipFill>
        <p:spPr>
          <a:xfrm>
            <a:off x="5388486" y="644376"/>
            <a:ext cx="3949903" cy="4254719"/>
          </a:xfrm>
          <a:prstGeom prst="rect">
            <a:avLst/>
          </a:prstGeom>
        </p:spPr>
      </p:pic>
    </p:spTree>
    <p:extLst>
      <p:ext uri="{BB962C8B-B14F-4D97-AF65-F5344CB8AC3E}">
        <p14:creationId xmlns:p14="http://schemas.microsoft.com/office/powerpoint/2010/main" val="982082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3355509" y="126471"/>
            <a:ext cx="2501586" cy="411172"/>
          </a:xfrm>
        </p:spPr>
        <p:txBody>
          <a:bodyPr>
            <a:normAutofit/>
          </a:bodyPr>
          <a:lstStyle/>
          <a:p>
            <a:r>
              <a:rPr lang="en-US" sz="2000" dirty="0"/>
              <a:t>Behind the Scenes</a:t>
            </a:r>
            <a:endParaRPr lang="en-IN" sz="2000" dirty="0"/>
          </a:p>
        </p:txBody>
      </p:sp>
      <p:pic>
        <p:nvPicPr>
          <p:cNvPr id="6" name="Picture 5">
            <a:extLst>
              <a:ext uri="{FF2B5EF4-FFF2-40B4-BE49-F238E27FC236}">
                <a16:creationId xmlns:a16="http://schemas.microsoft.com/office/drawing/2014/main" id="{AEE9C8AF-A4D1-DAE7-BCE8-BCE24FA13FC7}"/>
              </a:ext>
            </a:extLst>
          </p:cNvPr>
          <p:cNvPicPr>
            <a:picLocks noChangeAspect="1"/>
          </p:cNvPicPr>
          <p:nvPr/>
        </p:nvPicPr>
        <p:blipFill>
          <a:blip r:embed="rId2"/>
          <a:stretch>
            <a:fillRect/>
          </a:stretch>
        </p:blipFill>
        <p:spPr>
          <a:xfrm>
            <a:off x="426148" y="944097"/>
            <a:ext cx="4343623" cy="3619686"/>
          </a:xfrm>
          <a:prstGeom prst="rect">
            <a:avLst/>
          </a:prstGeom>
        </p:spPr>
      </p:pic>
      <p:pic>
        <p:nvPicPr>
          <p:cNvPr id="9" name="Picture 8">
            <a:extLst>
              <a:ext uri="{FF2B5EF4-FFF2-40B4-BE49-F238E27FC236}">
                <a16:creationId xmlns:a16="http://schemas.microsoft.com/office/drawing/2014/main" id="{CE8C30E5-905D-E316-50DE-0C09737B7EC6}"/>
              </a:ext>
            </a:extLst>
          </p:cNvPr>
          <p:cNvPicPr>
            <a:picLocks noChangeAspect="1"/>
          </p:cNvPicPr>
          <p:nvPr/>
        </p:nvPicPr>
        <p:blipFill>
          <a:blip r:embed="rId3"/>
          <a:stretch>
            <a:fillRect/>
          </a:stretch>
        </p:blipFill>
        <p:spPr>
          <a:xfrm>
            <a:off x="4982699" y="944097"/>
            <a:ext cx="4349974" cy="5073911"/>
          </a:xfrm>
          <a:prstGeom prst="rect">
            <a:avLst/>
          </a:prstGeom>
        </p:spPr>
      </p:pic>
    </p:spTree>
    <p:extLst>
      <p:ext uri="{BB962C8B-B14F-4D97-AF65-F5344CB8AC3E}">
        <p14:creationId xmlns:p14="http://schemas.microsoft.com/office/powerpoint/2010/main" val="291657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3236426" y="0"/>
            <a:ext cx="3593957" cy="795753"/>
          </a:xfrm>
        </p:spPr>
        <p:txBody>
          <a:bodyPr/>
          <a:lstStyle/>
          <a:p>
            <a:r>
              <a:rPr lang="en-US" dirty="0"/>
              <a:t>2. Virtual Proxy</a:t>
            </a:r>
            <a:endParaRPr lang="en-IN" dirty="0"/>
          </a:p>
        </p:txBody>
      </p:sp>
      <p:pic>
        <p:nvPicPr>
          <p:cNvPr id="7" name="Picture 6">
            <a:extLst>
              <a:ext uri="{FF2B5EF4-FFF2-40B4-BE49-F238E27FC236}">
                <a16:creationId xmlns:a16="http://schemas.microsoft.com/office/drawing/2014/main" id="{9246896F-A606-FC03-CFBC-BA1E6D1BE4B5}"/>
              </a:ext>
            </a:extLst>
          </p:cNvPr>
          <p:cNvPicPr>
            <a:picLocks noChangeAspect="1"/>
          </p:cNvPicPr>
          <p:nvPr/>
        </p:nvPicPr>
        <p:blipFill>
          <a:blip r:embed="rId2"/>
          <a:stretch>
            <a:fillRect/>
          </a:stretch>
        </p:blipFill>
        <p:spPr>
          <a:xfrm>
            <a:off x="616455" y="795753"/>
            <a:ext cx="6896454" cy="2095608"/>
          </a:xfrm>
          <a:prstGeom prst="rect">
            <a:avLst/>
          </a:prstGeom>
        </p:spPr>
      </p:pic>
      <p:pic>
        <p:nvPicPr>
          <p:cNvPr id="9" name="Picture 8">
            <a:extLst>
              <a:ext uri="{FF2B5EF4-FFF2-40B4-BE49-F238E27FC236}">
                <a16:creationId xmlns:a16="http://schemas.microsoft.com/office/drawing/2014/main" id="{3F2EDCF7-2F87-F178-A70C-D8EC9BA638FD}"/>
              </a:ext>
            </a:extLst>
          </p:cNvPr>
          <p:cNvPicPr>
            <a:picLocks noChangeAspect="1"/>
          </p:cNvPicPr>
          <p:nvPr/>
        </p:nvPicPr>
        <p:blipFill>
          <a:blip r:embed="rId3"/>
          <a:stretch>
            <a:fillRect/>
          </a:stretch>
        </p:blipFill>
        <p:spPr>
          <a:xfrm>
            <a:off x="1067328" y="2598236"/>
            <a:ext cx="6445581" cy="4153113"/>
          </a:xfrm>
          <a:prstGeom prst="rect">
            <a:avLst/>
          </a:prstGeom>
        </p:spPr>
      </p:pic>
    </p:spTree>
    <p:extLst>
      <p:ext uri="{BB962C8B-B14F-4D97-AF65-F5344CB8AC3E}">
        <p14:creationId xmlns:p14="http://schemas.microsoft.com/office/powerpoint/2010/main" val="127346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E71AE2-9348-480D-FBD3-01AC402D2348}"/>
              </a:ext>
            </a:extLst>
          </p:cNvPr>
          <p:cNvPicPr>
            <a:picLocks noChangeAspect="1"/>
          </p:cNvPicPr>
          <p:nvPr/>
        </p:nvPicPr>
        <p:blipFill>
          <a:blip r:embed="rId2"/>
          <a:stretch>
            <a:fillRect/>
          </a:stretch>
        </p:blipFill>
        <p:spPr>
          <a:xfrm>
            <a:off x="1931519" y="0"/>
            <a:ext cx="5260504" cy="6858000"/>
          </a:xfrm>
          <a:prstGeom prst="rect">
            <a:avLst/>
          </a:prstGeom>
        </p:spPr>
      </p:pic>
    </p:spTree>
    <p:extLst>
      <p:ext uri="{BB962C8B-B14F-4D97-AF65-F5344CB8AC3E}">
        <p14:creationId xmlns:p14="http://schemas.microsoft.com/office/powerpoint/2010/main" val="1971192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2835255" y="417311"/>
            <a:ext cx="3682146" cy="576870"/>
          </a:xfrm>
        </p:spPr>
        <p:txBody>
          <a:bodyPr>
            <a:noAutofit/>
          </a:bodyPr>
          <a:lstStyle/>
          <a:p>
            <a:r>
              <a:rPr lang="en-IN" sz="2800" dirty="0"/>
              <a:t>Displaying CD covers</a:t>
            </a:r>
          </a:p>
        </p:txBody>
      </p:sp>
      <p:sp>
        <p:nvSpPr>
          <p:cNvPr id="6" name="TextBox 5">
            <a:extLst>
              <a:ext uri="{FF2B5EF4-FFF2-40B4-BE49-F238E27FC236}">
                <a16:creationId xmlns:a16="http://schemas.microsoft.com/office/drawing/2014/main" id="{136EB68B-7405-4F17-E437-ECEF9CE40F87}"/>
              </a:ext>
            </a:extLst>
          </p:cNvPr>
          <p:cNvSpPr txBox="1"/>
          <p:nvPr/>
        </p:nvSpPr>
        <p:spPr>
          <a:xfrm>
            <a:off x="282298" y="1464759"/>
            <a:ext cx="9487666" cy="3416320"/>
          </a:xfrm>
          <a:prstGeom prst="rect">
            <a:avLst/>
          </a:prstGeom>
          <a:noFill/>
        </p:spPr>
        <p:txBody>
          <a:bodyPr wrap="square">
            <a:spAutoFit/>
          </a:bodyPr>
          <a:lstStyle/>
          <a:p>
            <a:r>
              <a:rPr lang="en-US" dirty="0"/>
              <a:t>Let’s say you want to write an application that displays your favorite compact disc covers. You might create a menu of the CD titles and then retrieve the images from an online service like Amazon.com. If you’re using Swing, you might create an Icon and ask it to load the image from the network. The only problem is, depending on the network load and the bandwidth of your connection, retrieving a CD cover might take a little time, so your application should display something while you are waiting for the image to load. We also don’t want to hang up the entire application while it’s waiting on the image. Once the image is loaded, the message should go away and you should see the image. An easy way to achieve this is through a virtual proxy. The virtual proxy can stand in place of the icon, manage the background loading, and before the image is fully retrieved from the network, display “Loading CD cover, please wait...”. Once the image is loaded, the proxy delegates the display to the Icon.</a:t>
            </a:r>
            <a:endParaRPr lang="en-IN" dirty="0"/>
          </a:p>
        </p:txBody>
      </p:sp>
    </p:spTree>
    <p:extLst>
      <p:ext uri="{BB962C8B-B14F-4D97-AF65-F5344CB8AC3E}">
        <p14:creationId xmlns:p14="http://schemas.microsoft.com/office/powerpoint/2010/main" val="795155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E95E96-74AB-9783-DBA8-BC14D3270237}"/>
              </a:ext>
            </a:extLst>
          </p:cNvPr>
          <p:cNvPicPr>
            <a:picLocks noChangeAspect="1"/>
          </p:cNvPicPr>
          <p:nvPr/>
        </p:nvPicPr>
        <p:blipFill>
          <a:blip r:embed="rId2"/>
          <a:stretch>
            <a:fillRect/>
          </a:stretch>
        </p:blipFill>
        <p:spPr>
          <a:xfrm>
            <a:off x="1766561" y="615696"/>
            <a:ext cx="5651790" cy="4902452"/>
          </a:xfrm>
          <a:prstGeom prst="rect">
            <a:avLst/>
          </a:prstGeom>
        </p:spPr>
      </p:pic>
    </p:spTree>
    <p:extLst>
      <p:ext uri="{BB962C8B-B14F-4D97-AF65-F5344CB8AC3E}">
        <p14:creationId xmlns:p14="http://schemas.microsoft.com/office/powerpoint/2010/main" val="2621418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2755475" y="104329"/>
            <a:ext cx="4449260" cy="576870"/>
          </a:xfrm>
        </p:spPr>
        <p:txBody>
          <a:bodyPr>
            <a:noAutofit/>
          </a:bodyPr>
          <a:lstStyle/>
          <a:p>
            <a:r>
              <a:rPr lang="en-US" sz="2000" dirty="0"/>
              <a:t>Designing the CD cover Virtual Proxy</a:t>
            </a:r>
            <a:endParaRPr lang="en-IN" sz="2000" dirty="0"/>
          </a:p>
        </p:txBody>
      </p:sp>
      <p:sp>
        <p:nvSpPr>
          <p:cNvPr id="6" name="TextBox 5">
            <a:extLst>
              <a:ext uri="{FF2B5EF4-FFF2-40B4-BE49-F238E27FC236}">
                <a16:creationId xmlns:a16="http://schemas.microsoft.com/office/drawing/2014/main" id="{136EB68B-7405-4F17-E437-ECEF9CE40F87}"/>
              </a:ext>
            </a:extLst>
          </p:cNvPr>
          <p:cNvSpPr txBox="1"/>
          <p:nvPr/>
        </p:nvSpPr>
        <p:spPr>
          <a:xfrm>
            <a:off x="92054" y="568770"/>
            <a:ext cx="9487666" cy="1200329"/>
          </a:xfrm>
          <a:prstGeom prst="rect">
            <a:avLst/>
          </a:prstGeom>
          <a:noFill/>
        </p:spPr>
        <p:txBody>
          <a:bodyPr wrap="square">
            <a:spAutoFit/>
          </a:bodyPr>
          <a:lstStyle/>
          <a:p>
            <a:r>
              <a:rPr lang="en-US" dirty="0"/>
              <a:t>Before writing the code for the CD Cover Viewer, let’s look at the class diagram. You’ll see this looks just like our Remote Proxy class diagram, but here the proxy is used to hide an object that is expensive to create (because we need to retrieve the data for the Icon over the network) as opposed to an object that actually lives somewhere else on the network.</a:t>
            </a:r>
            <a:endParaRPr lang="en-IN" dirty="0"/>
          </a:p>
        </p:txBody>
      </p:sp>
      <p:pic>
        <p:nvPicPr>
          <p:cNvPr id="7" name="Picture 6">
            <a:extLst>
              <a:ext uri="{FF2B5EF4-FFF2-40B4-BE49-F238E27FC236}">
                <a16:creationId xmlns:a16="http://schemas.microsoft.com/office/drawing/2014/main" id="{0D2D71F4-9BA8-3610-9D8C-F58C4FC14235}"/>
              </a:ext>
            </a:extLst>
          </p:cNvPr>
          <p:cNvPicPr>
            <a:picLocks noChangeAspect="1"/>
          </p:cNvPicPr>
          <p:nvPr/>
        </p:nvPicPr>
        <p:blipFill>
          <a:blip r:embed="rId2"/>
          <a:stretch>
            <a:fillRect/>
          </a:stretch>
        </p:blipFill>
        <p:spPr>
          <a:xfrm>
            <a:off x="2233258" y="1769099"/>
            <a:ext cx="5086611" cy="4921503"/>
          </a:xfrm>
          <a:prstGeom prst="rect">
            <a:avLst/>
          </a:prstGeom>
        </p:spPr>
      </p:pic>
    </p:spTree>
    <p:extLst>
      <p:ext uri="{BB962C8B-B14F-4D97-AF65-F5344CB8AC3E}">
        <p14:creationId xmlns:p14="http://schemas.microsoft.com/office/powerpoint/2010/main" val="270966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3EE7E4-F88C-14B0-1099-A22730E15429}"/>
              </a:ext>
            </a:extLst>
          </p:cNvPr>
          <p:cNvPicPr>
            <a:picLocks noGrp="1" noChangeAspect="1"/>
          </p:cNvPicPr>
          <p:nvPr>
            <p:ph idx="1"/>
          </p:nvPr>
        </p:nvPicPr>
        <p:blipFill>
          <a:blip r:embed="rId2"/>
          <a:stretch>
            <a:fillRect/>
          </a:stretch>
        </p:blipFill>
        <p:spPr>
          <a:xfrm>
            <a:off x="423448" y="0"/>
            <a:ext cx="8702142" cy="6600250"/>
          </a:xfrm>
        </p:spPr>
      </p:pic>
    </p:spTree>
    <p:extLst>
      <p:ext uri="{BB962C8B-B14F-4D97-AF65-F5344CB8AC3E}">
        <p14:creationId xmlns:p14="http://schemas.microsoft.com/office/powerpoint/2010/main" val="2139649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2755475" y="104329"/>
            <a:ext cx="3154372" cy="464441"/>
          </a:xfrm>
        </p:spPr>
        <p:txBody>
          <a:bodyPr>
            <a:noAutofit/>
          </a:bodyPr>
          <a:lstStyle/>
          <a:p>
            <a:r>
              <a:rPr lang="en-IN" sz="2000" dirty="0"/>
              <a:t>Writing the Image Proxy </a:t>
            </a:r>
          </a:p>
        </p:txBody>
      </p:sp>
      <p:pic>
        <p:nvPicPr>
          <p:cNvPr id="4" name="Picture 3">
            <a:extLst>
              <a:ext uri="{FF2B5EF4-FFF2-40B4-BE49-F238E27FC236}">
                <a16:creationId xmlns:a16="http://schemas.microsoft.com/office/drawing/2014/main" id="{1C708534-D3E5-B91C-B476-6AA298D50750}"/>
              </a:ext>
            </a:extLst>
          </p:cNvPr>
          <p:cNvPicPr>
            <a:picLocks noChangeAspect="1"/>
          </p:cNvPicPr>
          <p:nvPr/>
        </p:nvPicPr>
        <p:blipFill>
          <a:blip r:embed="rId2"/>
          <a:stretch>
            <a:fillRect/>
          </a:stretch>
        </p:blipFill>
        <p:spPr>
          <a:xfrm>
            <a:off x="1748078" y="730272"/>
            <a:ext cx="5169166" cy="5753396"/>
          </a:xfrm>
          <a:prstGeom prst="rect">
            <a:avLst/>
          </a:prstGeom>
        </p:spPr>
      </p:pic>
    </p:spTree>
    <p:extLst>
      <p:ext uri="{BB962C8B-B14F-4D97-AF65-F5344CB8AC3E}">
        <p14:creationId xmlns:p14="http://schemas.microsoft.com/office/powerpoint/2010/main" val="3092209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22460B-FDA8-DF05-6508-AB834BDD6C98}"/>
              </a:ext>
            </a:extLst>
          </p:cNvPr>
          <p:cNvPicPr>
            <a:picLocks noChangeAspect="1"/>
          </p:cNvPicPr>
          <p:nvPr/>
        </p:nvPicPr>
        <p:blipFill>
          <a:blip r:embed="rId2"/>
          <a:stretch>
            <a:fillRect/>
          </a:stretch>
        </p:blipFill>
        <p:spPr>
          <a:xfrm>
            <a:off x="5138192" y="2160511"/>
            <a:ext cx="4477684" cy="3154055"/>
          </a:xfrm>
          <a:prstGeom prst="rect">
            <a:avLst/>
          </a:prstGeom>
        </p:spPr>
      </p:pic>
      <p:pic>
        <p:nvPicPr>
          <p:cNvPr id="12" name="Picture 11">
            <a:extLst>
              <a:ext uri="{FF2B5EF4-FFF2-40B4-BE49-F238E27FC236}">
                <a16:creationId xmlns:a16="http://schemas.microsoft.com/office/drawing/2014/main" id="{F964ECBF-D87B-E279-89C8-4BB957C99BD6}"/>
              </a:ext>
            </a:extLst>
          </p:cNvPr>
          <p:cNvPicPr>
            <a:picLocks noChangeAspect="1"/>
          </p:cNvPicPr>
          <p:nvPr/>
        </p:nvPicPr>
        <p:blipFill>
          <a:blip r:embed="rId3"/>
          <a:stretch>
            <a:fillRect/>
          </a:stretch>
        </p:blipFill>
        <p:spPr>
          <a:xfrm>
            <a:off x="2059530" y="5604726"/>
            <a:ext cx="5016758" cy="901746"/>
          </a:xfrm>
          <a:prstGeom prst="rect">
            <a:avLst/>
          </a:prstGeom>
        </p:spPr>
      </p:pic>
      <p:pic>
        <p:nvPicPr>
          <p:cNvPr id="3" name="Picture 2">
            <a:extLst>
              <a:ext uri="{FF2B5EF4-FFF2-40B4-BE49-F238E27FC236}">
                <a16:creationId xmlns:a16="http://schemas.microsoft.com/office/drawing/2014/main" id="{1A6DBB4D-A638-E1C1-1CEA-5E5B45554023}"/>
              </a:ext>
            </a:extLst>
          </p:cNvPr>
          <p:cNvPicPr>
            <a:picLocks noChangeAspect="1"/>
          </p:cNvPicPr>
          <p:nvPr/>
        </p:nvPicPr>
        <p:blipFill>
          <a:blip r:embed="rId4"/>
          <a:stretch>
            <a:fillRect/>
          </a:stretch>
        </p:blipFill>
        <p:spPr>
          <a:xfrm>
            <a:off x="541802" y="284646"/>
            <a:ext cx="4026107" cy="3968954"/>
          </a:xfrm>
          <a:prstGeom prst="rect">
            <a:avLst/>
          </a:prstGeom>
        </p:spPr>
      </p:pic>
    </p:spTree>
    <p:extLst>
      <p:ext uri="{BB962C8B-B14F-4D97-AF65-F5344CB8AC3E}">
        <p14:creationId xmlns:p14="http://schemas.microsoft.com/office/powerpoint/2010/main" val="187006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CB5785-4126-4D5F-79A4-72E870413BCB}"/>
              </a:ext>
            </a:extLst>
          </p:cNvPr>
          <p:cNvPicPr>
            <a:picLocks noChangeAspect="1"/>
          </p:cNvPicPr>
          <p:nvPr/>
        </p:nvPicPr>
        <p:blipFill>
          <a:blip r:embed="rId2"/>
          <a:stretch>
            <a:fillRect/>
          </a:stretch>
        </p:blipFill>
        <p:spPr>
          <a:xfrm>
            <a:off x="2390283" y="144158"/>
            <a:ext cx="5054860" cy="2286117"/>
          </a:xfrm>
          <a:prstGeom prst="rect">
            <a:avLst/>
          </a:prstGeom>
        </p:spPr>
      </p:pic>
      <p:pic>
        <p:nvPicPr>
          <p:cNvPr id="9" name="Picture 8">
            <a:extLst>
              <a:ext uri="{FF2B5EF4-FFF2-40B4-BE49-F238E27FC236}">
                <a16:creationId xmlns:a16="http://schemas.microsoft.com/office/drawing/2014/main" id="{50024F38-2308-5C44-E737-97B3E067ED14}"/>
              </a:ext>
            </a:extLst>
          </p:cNvPr>
          <p:cNvPicPr>
            <a:picLocks noChangeAspect="1"/>
          </p:cNvPicPr>
          <p:nvPr/>
        </p:nvPicPr>
        <p:blipFill>
          <a:blip r:embed="rId3"/>
          <a:stretch>
            <a:fillRect/>
          </a:stretch>
        </p:blipFill>
        <p:spPr>
          <a:xfrm>
            <a:off x="2852816" y="2360016"/>
            <a:ext cx="4007056" cy="3721291"/>
          </a:xfrm>
          <a:prstGeom prst="rect">
            <a:avLst/>
          </a:prstGeom>
        </p:spPr>
      </p:pic>
    </p:spTree>
    <p:extLst>
      <p:ext uri="{BB962C8B-B14F-4D97-AF65-F5344CB8AC3E}">
        <p14:creationId xmlns:p14="http://schemas.microsoft.com/office/powerpoint/2010/main" val="2773663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2436AD-F293-80FA-9418-5A18155E9B50}"/>
              </a:ext>
            </a:extLst>
          </p:cNvPr>
          <p:cNvPicPr>
            <a:picLocks noChangeAspect="1"/>
          </p:cNvPicPr>
          <p:nvPr/>
        </p:nvPicPr>
        <p:blipFill>
          <a:blip r:embed="rId2"/>
          <a:stretch>
            <a:fillRect/>
          </a:stretch>
        </p:blipFill>
        <p:spPr>
          <a:xfrm>
            <a:off x="2160896" y="81051"/>
            <a:ext cx="5010407" cy="1111307"/>
          </a:xfrm>
          <a:prstGeom prst="rect">
            <a:avLst/>
          </a:prstGeom>
        </p:spPr>
      </p:pic>
      <p:pic>
        <p:nvPicPr>
          <p:cNvPr id="7" name="Picture 6">
            <a:extLst>
              <a:ext uri="{FF2B5EF4-FFF2-40B4-BE49-F238E27FC236}">
                <a16:creationId xmlns:a16="http://schemas.microsoft.com/office/drawing/2014/main" id="{609F9665-C885-C48A-ECC4-B2CAFC3F851A}"/>
              </a:ext>
            </a:extLst>
          </p:cNvPr>
          <p:cNvPicPr>
            <a:picLocks noChangeAspect="1"/>
          </p:cNvPicPr>
          <p:nvPr/>
        </p:nvPicPr>
        <p:blipFill>
          <a:blip r:embed="rId3"/>
          <a:stretch>
            <a:fillRect/>
          </a:stretch>
        </p:blipFill>
        <p:spPr>
          <a:xfrm>
            <a:off x="2189471" y="1002999"/>
            <a:ext cx="4953255" cy="5855001"/>
          </a:xfrm>
          <a:prstGeom prst="rect">
            <a:avLst/>
          </a:prstGeom>
        </p:spPr>
      </p:pic>
    </p:spTree>
    <p:extLst>
      <p:ext uri="{BB962C8B-B14F-4D97-AF65-F5344CB8AC3E}">
        <p14:creationId xmlns:p14="http://schemas.microsoft.com/office/powerpoint/2010/main" val="3312923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3236426" y="0"/>
            <a:ext cx="4354935" cy="795753"/>
          </a:xfrm>
        </p:spPr>
        <p:txBody>
          <a:bodyPr>
            <a:normAutofit/>
          </a:bodyPr>
          <a:lstStyle/>
          <a:p>
            <a:r>
              <a:rPr lang="en-US" dirty="0"/>
              <a:t>3. Protection Proxy</a:t>
            </a:r>
            <a:endParaRPr lang="en-IN" dirty="0"/>
          </a:p>
        </p:txBody>
      </p:sp>
      <p:sp>
        <p:nvSpPr>
          <p:cNvPr id="4" name="Content Placeholder 3">
            <a:extLst>
              <a:ext uri="{FF2B5EF4-FFF2-40B4-BE49-F238E27FC236}">
                <a16:creationId xmlns:a16="http://schemas.microsoft.com/office/drawing/2014/main" id="{E8E6A48B-648A-9343-C5FC-2A8FC1704250}"/>
              </a:ext>
            </a:extLst>
          </p:cNvPr>
          <p:cNvSpPr>
            <a:spLocks noGrp="1"/>
          </p:cNvSpPr>
          <p:nvPr>
            <p:ph idx="1"/>
          </p:nvPr>
        </p:nvSpPr>
        <p:spPr>
          <a:xfrm>
            <a:off x="554596" y="626362"/>
            <a:ext cx="8596668" cy="429188"/>
          </a:xfrm>
        </p:spPr>
        <p:txBody>
          <a:bodyPr/>
          <a:lstStyle/>
          <a:p>
            <a:r>
              <a:rPr lang="en-US" dirty="0"/>
              <a:t>A protection proxy controls access to a resource based on access rights. </a:t>
            </a:r>
            <a:endParaRPr lang="en-IN" dirty="0"/>
          </a:p>
          <a:p>
            <a:endParaRPr lang="en-IN" dirty="0"/>
          </a:p>
        </p:txBody>
      </p:sp>
      <p:pic>
        <p:nvPicPr>
          <p:cNvPr id="7" name="Picture 6">
            <a:extLst>
              <a:ext uri="{FF2B5EF4-FFF2-40B4-BE49-F238E27FC236}">
                <a16:creationId xmlns:a16="http://schemas.microsoft.com/office/drawing/2014/main" id="{9F7EB8C1-B9D0-7F1A-0CCA-F7AE36A4E117}"/>
              </a:ext>
            </a:extLst>
          </p:cNvPr>
          <p:cNvPicPr>
            <a:picLocks noChangeAspect="1"/>
          </p:cNvPicPr>
          <p:nvPr/>
        </p:nvPicPr>
        <p:blipFill>
          <a:blip r:embed="rId2"/>
          <a:stretch>
            <a:fillRect/>
          </a:stretch>
        </p:blipFill>
        <p:spPr>
          <a:xfrm>
            <a:off x="0" y="1034256"/>
            <a:ext cx="4354935" cy="2248016"/>
          </a:xfrm>
          <a:prstGeom prst="rect">
            <a:avLst/>
          </a:prstGeom>
        </p:spPr>
      </p:pic>
      <p:pic>
        <p:nvPicPr>
          <p:cNvPr id="9" name="Picture 8">
            <a:extLst>
              <a:ext uri="{FF2B5EF4-FFF2-40B4-BE49-F238E27FC236}">
                <a16:creationId xmlns:a16="http://schemas.microsoft.com/office/drawing/2014/main" id="{588701AD-50F2-9147-543B-F51A5551B534}"/>
              </a:ext>
            </a:extLst>
          </p:cNvPr>
          <p:cNvPicPr>
            <a:picLocks noChangeAspect="1"/>
          </p:cNvPicPr>
          <p:nvPr/>
        </p:nvPicPr>
        <p:blipFill>
          <a:blip r:embed="rId3"/>
          <a:stretch>
            <a:fillRect/>
          </a:stretch>
        </p:blipFill>
        <p:spPr>
          <a:xfrm>
            <a:off x="4354935" y="1294053"/>
            <a:ext cx="4959605" cy="5067560"/>
          </a:xfrm>
          <a:prstGeom prst="rect">
            <a:avLst/>
          </a:prstGeom>
        </p:spPr>
      </p:pic>
    </p:spTree>
    <p:extLst>
      <p:ext uri="{BB962C8B-B14F-4D97-AF65-F5344CB8AC3E}">
        <p14:creationId xmlns:p14="http://schemas.microsoft.com/office/powerpoint/2010/main" val="3014979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19DD822-6F10-1071-2F87-82CAE537372B}"/>
              </a:ext>
            </a:extLst>
          </p:cNvPr>
          <p:cNvPicPr>
            <a:picLocks noChangeAspect="1"/>
          </p:cNvPicPr>
          <p:nvPr/>
        </p:nvPicPr>
        <p:blipFill>
          <a:blip r:embed="rId2"/>
          <a:stretch>
            <a:fillRect/>
          </a:stretch>
        </p:blipFill>
        <p:spPr>
          <a:xfrm>
            <a:off x="2006697" y="1466573"/>
            <a:ext cx="4578585" cy="5391427"/>
          </a:xfrm>
          <a:prstGeom prst="rect">
            <a:avLst/>
          </a:prstGeom>
        </p:spPr>
      </p:pic>
      <p:pic>
        <p:nvPicPr>
          <p:cNvPr id="15" name="Picture 14">
            <a:extLst>
              <a:ext uri="{FF2B5EF4-FFF2-40B4-BE49-F238E27FC236}">
                <a16:creationId xmlns:a16="http://schemas.microsoft.com/office/drawing/2014/main" id="{2387A806-6C5E-B67C-5540-67D82F399698}"/>
              </a:ext>
            </a:extLst>
          </p:cNvPr>
          <p:cNvPicPr>
            <a:picLocks noChangeAspect="1"/>
          </p:cNvPicPr>
          <p:nvPr/>
        </p:nvPicPr>
        <p:blipFill>
          <a:blip r:embed="rId3"/>
          <a:stretch>
            <a:fillRect/>
          </a:stretch>
        </p:blipFill>
        <p:spPr>
          <a:xfrm>
            <a:off x="1936843" y="56877"/>
            <a:ext cx="4648439" cy="1454225"/>
          </a:xfrm>
          <a:prstGeom prst="rect">
            <a:avLst/>
          </a:prstGeom>
        </p:spPr>
      </p:pic>
    </p:spTree>
    <p:extLst>
      <p:ext uri="{BB962C8B-B14F-4D97-AF65-F5344CB8AC3E}">
        <p14:creationId xmlns:p14="http://schemas.microsoft.com/office/powerpoint/2010/main" val="1285735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9465C5-8DF5-6DAC-2524-FA3E63900201}"/>
              </a:ext>
            </a:extLst>
          </p:cNvPr>
          <p:cNvPicPr>
            <a:picLocks noChangeAspect="1"/>
          </p:cNvPicPr>
          <p:nvPr/>
        </p:nvPicPr>
        <p:blipFill>
          <a:blip r:embed="rId2"/>
          <a:stretch>
            <a:fillRect/>
          </a:stretch>
        </p:blipFill>
        <p:spPr>
          <a:xfrm>
            <a:off x="3150532" y="0"/>
            <a:ext cx="2724290" cy="292115"/>
          </a:xfrm>
          <a:prstGeom prst="rect">
            <a:avLst/>
          </a:prstGeom>
        </p:spPr>
      </p:pic>
      <p:pic>
        <p:nvPicPr>
          <p:cNvPr id="5" name="Picture 4">
            <a:extLst>
              <a:ext uri="{FF2B5EF4-FFF2-40B4-BE49-F238E27FC236}">
                <a16:creationId xmlns:a16="http://schemas.microsoft.com/office/drawing/2014/main" id="{AA5AA9BD-7148-CCCB-4AED-9628DCD0F4A5}"/>
              </a:ext>
            </a:extLst>
          </p:cNvPr>
          <p:cNvPicPr>
            <a:picLocks noChangeAspect="1"/>
          </p:cNvPicPr>
          <p:nvPr/>
        </p:nvPicPr>
        <p:blipFill>
          <a:blip r:embed="rId3"/>
          <a:stretch>
            <a:fillRect/>
          </a:stretch>
        </p:blipFill>
        <p:spPr>
          <a:xfrm>
            <a:off x="2166231" y="787264"/>
            <a:ext cx="4692891" cy="5283472"/>
          </a:xfrm>
          <a:prstGeom prst="rect">
            <a:avLst/>
          </a:prstGeom>
        </p:spPr>
      </p:pic>
    </p:spTree>
    <p:extLst>
      <p:ext uri="{BB962C8B-B14F-4D97-AF65-F5344CB8AC3E}">
        <p14:creationId xmlns:p14="http://schemas.microsoft.com/office/powerpoint/2010/main" val="1633077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BB2C7-AD52-195C-1E5B-80F395A8A533}"/>
              </a:ext>
            </a:extLst>
          </p:cNvPr>
          <p:cNvPicPr>
            <a:picLocks noChangeAspect="1"/>
          </p:cNvPicPr>
          <p:nvPr/>
        </p:nvPicPr>
        <p:blipFill>
          <a:blip r:embed="rId2"/>
          <a:stretch>
            <a:fillRect/>
          </a:stretch>
        </p:blipFill>
        <p:spPr>
          <a:xfrm>
            <a:off x="0" y="0"/>
            <a:ext cx="4502381" cy="6210619"/>
          </a:xfrm>
          <a:prstGeom prst="rect">
            <a:avLst/>
          </a:prstGeom>
        </p:spPr>
      </p:pic>
      <p:pic>
        <p:nvPicPr>
          <p:cNvPr id="9" name="Picture 8">
            <a:extLst>
              <a:ext uri="{FF2B5EF4-FFF2-40B4-BE49-F238E27FC236}">
                <a16:creationId xmlns:a16="http://schemas.microsoft.com/office/drawing/2014/main" id="{6B093A07-A495-3E07-9629-E03497522174}"/>
              </a:ext>
            </a:extLst>
          </p:cNvPr>
          <p:cNvPicPr>
            <a:picLocks noChangeAspect="1"/>
          </p:cNvPicPr>
          <p:nvPr/>
        </p:nvPicPr>
        <p:blipFill>
          <a:blip r:embed="rId3"/>
          <a:stretch>
            <a:fillRect/>
          </a:stretch>
        </p:blipFill>
        <p:spPr>
          <a:xfrm>
            <a:off x="4666302" y="0"/>
            <a:ext cx="4553184" cy="2448820"/>
          </a:xfrm>
          <a:prstGeom prst="rect">
            <a:avLst/>
          </a:prstGeom>
        </p:spPr>
      </p:pic>
      <p:pic>
        <p:nvPicPr>
          <p:cNvPr id="13" name="Picture 12">
            <a:extLst>
              <a:ext uri="{FF2B5EF4-FFF2-40B4-BE49-F238E27FC236}">
                <a16:creationId xmlns:a16="http://schemas.microsoft.com/office/drawing/2014/main" id="{2ED489DD-FDE4-12FA-414C-7C32C0D87813}"/>
              </a:ext>
            </a:extLst>
          </p:cNvPr>
          <p:cNvPicPr>
            <a:picLocks noChangeAspect="1"/>
          </p:cNvPicPr>
          <p:nvPr/>
        </p:nvPicPr>
        <p:blipFill>
          <a:blip r:embed="rId4"/>
          <a:stretch>
            <a:fillRect/>
          </a:stretch>
        </p:blipFill>
        <p:spPr>
          <a:xfrm>
            <a:off x="4761104" y="2448820"/>
            <a:ext cx="4572235" cy="4409180"/>
          </a:xfrm>
          <a:prstGeom prst="rect">
            <a:avLst/>
          </a:prstGeom>
        </p:spPr>
      </p:pic>
    </p:spTree>
    <p:extLst>
      <p:ext uri="{BB962C8B-B14F-4D97-AF65-F5344CB8AC3E}">
        <p14:creationId xmlns:p14="http://schemas.microsoft.com/office/powerpoint/2010/main" val="3551191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799A8-2684-AA7E-82E5-DF6454E4688D}"/>
              </a:ext>
            </a:extLst>
          </p:cNvPr>
          <p:cNvPicPr>
            <a:picLocks noChangeAspect="1"/>
          </p:cNvPicPr>
          <p:nvPr/>
        </p:nvPicPr>
        <p:blipFill>
          <a:blip r:embed="rId2"/>
          <a:stretch>
            <a:fillRect/>
          </a:stretch>
        </p:blipFill>
        <p:spPr>
          <a:xfrm>
            <a:off x="2344300" y="0"/>
            <a:ext cx="4559534" cy="1657435"/>
          </a:xfrm>
          <a:prstGeom prst="rect">
            <a:avLst/>
          </a:prstGeom>
        </p:spPr>
      </p:pic>
      <p:pic>
        <p:nvPicPr>
          <p:cNvPr id="4" name="Picture 3">
            <a:extLst>
              <a:ext uri="{FF2B5EF4-FFF2-40B4-BE49-F238E27FC236}">
                <a16:creationId xmlns:a16="http://schemas.microsoft.com/office/drawing/2014/main" id="{41142C6A-5151-834D-BB4E-C978B91BC014}"/>
              </a:ext>
            </a:extLst>
          </p:cNvPr>
          <p:cNvPicPr>
            <a:picLocks noChangeAspect="1"/>
          </p:cNvPicPr>
          <p:nvPr/>
        </p:nvPicPr>
        <p:blipFill>
          <a:blip r:embed="rId3"/>
          <a:stretch>
            <a:fillRect/>
          </a:stretch>
        </p:blipFill>
        <p:spPr>
          <a:xfrm>
            <a:off x="2344300" y="1716764"/>
            <a:ext cx="4267419" cy="4750044"/>
          </a:xfrm>
          <a:prstGeom prst="rect">
            <a:avLst/>
          </a:prstGeom>
        </p:spPr>
      </p:pic>
    </p:spTree>
    <p:extLst>
      <p:ext uri="{BB962C8B-B14F-4D97-AF65-F5344CB8AC3E}">
        <p14:creationId xmlns:p14="http://schemas.microsoft.com/office/powerpoint/2010/main" val="3429376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C8641-2D62-B675-3B3B-EDE167C2C749}"/>
              </a:ext>
            </a:extLst>
          </p:cNvPr>
          <p:cNvSpPr>
            <a:spLocks noGrp="1"/>
          </p:cNvSpPr>
          <p:nvPr>
            <p:ph idx="1"/>
          </p:nvPr>
        </p:nvSpPr>
        <p:spPr>
          <a:xfrm>
            <a:off x="0" y="0"/>
            <a:ext cx="9536762" cy="1227383"/>
          </a:xfrm>
        </p:spPr>
        <p:txBody>
          <a:bodyPr/>
          <a:lstStyle/>
          <a:p>
            <a:r>
              <a:rPr lang="en-US" dirty="0"/>
              <a:t>Step one: </a:t>
            </a:r>
          </a:p>
          <a:p>
            <a:pPr marL="400050" lvl="1" indent="0">
              <a:buNone/>
            </a:pPr>
            <a:r>
              <a:rPr lang="en-US" dirty="0"/>
              <a:t>Create two </a:t>
            </a:r>
            <a:r>
              <a:rPr lang="en-US" dirty="0" err="1"/>
              <a:t>InvocationHandlers</a:t>
            </a:r>
            <a:r>
              <a:rPr lang="en-US" dirty="0"/>
              <a:t>. </a:t>
            </a:r>
            <a:r>
              <a:rPr lang="en-US" dirty="0" err="1"/>
              <a:t>InvocationHandlers</a:t>
            </a:r>
            <a:r>
              <a:rPr lang="en-US" dirty="0"/>
              <a:t> implement the behavior of the proxy. As you’ll see, Java will take care of creating the actual proxy class and object; we just need to supply a handler that knows what to do when a method is called on it.</a:t>
            </a:r>
            <a:endParaRPr lang="en-IN" dirty="0"/>
          </a:p>
        </p:txBody>
      </p:sp>
      <p:pic>
        <p:nvPicPr>
          <p:cNvPr id="7" name="Picture 6">
            <a:extLst>
              <a:ext uri="{FF2B5EF4-FFF2-40B4-BE49-F238E27FC236}">
                <a16:creationId xmlns:a16="http://schemas.microsoft.com/office/drawing/2014/main" id="{5C83E981-8CCD-C254-8BDD-6FFF0D04E158}"/>
              </a:ext>
            </a:extLst>
          </p:cNvPr>
          <p:cNvPicPr>
            <a:picLocks noChangeAspect="1"/>
          </p:cNvPicPr>
          <p:nvPr/>
        </p:nvPicPr>
        <p:blipFill>
          <a:blip r:embed="rId2"/>
          <a:stretch>
            <a:fillRect/>
          </a:stretch>
        </p:blipFill>
        <p:spPr>
          <a:xfrm>
            <a:off x="451679" y="1227383"/>
            <a:ext cx="3372023" cy="1035103"/>
          </a:xfrm>
          <a:prstGeom prst="rect">
            <a:avLst/>
          </a:prstGeom>
        </p:spPr>
      </p:pic>
      <p:pic>
        <p:nvPicPr>
          <p:cNvPr id="9" name="Picture 8">
            <a:extLst>
              <a:ext uri="{FF2B5EF4-FFF2-40B4-BE49-F238E27FC236}">
                <a16:creationId xmlns:a16="http://schemas.microsoft.com/office/drawing/2014/main" id="{C4C7341D-3FD8-B919-AF5C-98F900C82499}"/>
              </a:ext>
            </a:extLst>
          </p:cNvPr>
          <p:cNvPicPr>
            <a:picLocks noChangeAspect="1"/>
          </p:cNvPicPr>
          <p:nvPr/>
        </p:nvPicPr>
        <p:blipFill>
          <a:blip r:embed="rId3"/>
          <a:stretch>
            <a:fillRect/>
          </a:stretch>
        </p:blipFill>
        <p:spPr>
          <a:xfrm>
            <a:off x="451679" y="2454766"/>
            <a:ext cx="3530781" cy="4324572"/>
          </a:xfrm>
          <a:prstGeom prst="rect">
            <a:avLst/>
          </a:prstGeom>
        </p:spPr>
      </p:pic>
      <p:pic>
        <p:nvPicPr>
          <p:cNvPr id="13" name="Picture 12">
            <a:extLst>
              <a:ext uri="{FF2B5EF4-FFF2-40B4-BE49-F238E27FC236}">
                <a16:creationId xmlns:a16="http://schemas.microsoft.com/office/drawing/2014/main" id="{1DC52A64-C5D5-903E-0B40-7C2BB86EA737}"/>
              </a:ext>
            </a:extLst>
          </p:cNvPr>
          <p:cNvPicPr>
            <a:picLocks noChangeAspect="1"/>
          </p:cNvPicPr>
          <p:nvPr/>
        </p:nvPicPr>
        <p:blipFill>
          <a:blip r:embed="rId4"/>
          <a:stretch>
            <a:fillRect/>
          </a:stretch>
        </p:blipFill>
        <p:spPr>
          <a:xfrm>
            <a:off x="4377253" y="1227383"/>
            <a:ext cx="4407126" cy="4864350"/>
          </a:xfrm>
          <a:prstGeom prst="rect">
            <a:avLst/>
          </a:prstGeom>
        </p:spPr>
      </p:pic>
    </p:spTree>
    <p:extLst>
      <p:ext uri="{BB962C8B-B14F-4D97-AF65-F5344CB8AC3E}">
        <p14:creationId xmlns:p14="http://schemas.microsoft.com/office/powerpoint/2010/main" val="2310057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989C-9AC0-D184-1CF2-CBA81AACB3E6}"/>
              </a:ext>
            </a:extLst>
          </p:cNvPr>
          <p:cNvSpPr>
            <a:spLocks noGrp="1"/>
          </p:cNvSpPr>
          <p:nvPr>
            <p:ph type="title"/>
          </p:nvPr>
        </p:nvSpPr>
        <p:spPr>
          <a:xfrm>
            <a:off x="3794885" y="131349"/>
            <a:ext cx="3176648" cy="685289"/>
          </a:xfrm>
        </p:spPr>
        <p:txBody>
          <a:bodyPr>
            <a:normAutofit/>
          </a:bodyPr>
          <a:lstStyle/>
          <a:p>
            <a:r>
              <a:rPr lang="en-US" dirty="0"/>
              <a:t>AN RMI Detour</a:t>
            </a:r>
            <a:endParaRPr lang="en-IN" dirty="0"/>
          </a:p>
        </p:txBody>
      </p:sp>
      <p:sp>
        <p:nvSpPr>
          <p:cNvPr id="3" name="Content Placeholder 2">
            <a:extLst>
              <a:ext uri="{FF2B5EF4-FFF2-40B4-BE49-F238E27FC236}">
                <a16:creationId xmlns:a16="http://schemas.microsoft.com/office/drawing/2014/main" id="{C7DC8641-2D62-B675-3B3B-EDE167C2C749}"/>
              </a:ext>
            </a:extLst>
          </p:cNvPr>
          <p:cNvSpPr>
            <a:spLocks noGrp="1"/>
          </p:cNvSpPr>
          <p:nvPr>
            <p:ph idx="1"/>
          </p:nvPr>
        </p:nvSpPr>
        <p:spPr>
          <a:xfrm>
            <a:off x="196381" y="748703"/>
            <a:ext cx="11629450" cy="5977948"/>
          </a:xfrm>
        </p:spPr>
        <p:txBody>
          <a:bodyPr/>
          <a:lstStyle/>
          <a:p>
            <a:r>
              <a:rPr lang="en-US" dirty="0"/>
              <a:t>Let’s say we want to design a system that allows us to call a local object that forwards each request to a remote object. How would we design it? We’d need a couple of helper objects that actually do the communicating for us. The helpers make it possible for the client to act as though it’s calling a method on a local object (which in fact, it is). The client calls a method on the client helper, as if the client helper were the actual service. The client helper then takes care of forwarding that request for us. In other words, the client object thinks it’s calling a method on the remote service, because the client helper is pretending to be the service object. Pretending to be the thing with the method the client wants to call. But the client helper isn’t really the remote service. Although the client helper acts like it (because it has the same method that the service is advertising), the client helper doesn’t have any of the actual method logic the client is expecting. Instead, the client helper contacts the server, transfers information about the method call (e.g., name of the method, arguments, etc.), and waits for a return from the server. On the server side, the service helper receives the request from the client helper (through a Socket connection), unpacks the information about the call, and then invokes the real method on the real service object. So, to the service object, the call is local. It’s coming from the service helper, not a remote client. The service helper gets the return value from the service, packs it up, and ships it back (over a Socket’s output stream) to the client helper. The client helper unpacks the information and returns the value to the client object.</a:t>
            </a:r>
            <a:endParaRPr lang="en-IN" dirty="0"/>
          </a:p>
        </p:txBody>
      </p:sp>
    </p:spTree>
    <p:extLst>
      <p:ext uri="{BB962C8B-B14F-4D97-AF65-F5344CB8AC3E}">
        <p14:creationId xmlns:p14="http://schemas.microsoft.com/office/powerpoint/2010/main" val="2130305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C8641-2D62-B675-3B3B-EDE167C2C749}"/>
              </a:ext>
            </a:extLst>
          </p:cNvPr>
          <p:cNvSpPr>
            <a:spLocks noGrp="1"/>
          </p:cNvSpPr>
          <p:nvPr>
            <p:ph idx="1"/>
          </p:nvPr>
        </p:nvSpPr>
        <p:spPr>
          <a:xfrm>
            <a:off x="0" y="0"/>
            <a:ext cx="9536762" cy="1035103"/>
          </a:xfrm>
        </p:spPr>
        <p:txBody>
          <a:bodyPr>
            <a:normAutofit/>
          </a:bodyPr>
          <a:lstStyle/>
          <a:p>
            <a:r>
              <a:rPr lang="en-US" dirty="0"/>
              <a:t>Step two: </a:t>
            </a:r>
          </a:p>
          <a:p>
            <a:pPr marL="400050" lvl="1" indent="0">
              <a:buNone/>
            </a:pPr>
            <a:r>
              <a:rPr lang="en-US" dirty="0"/>
              <a:t>Write the code that creates the dynamic proxies. We need to write a little bit of code to generate the proxy class and instantiate it. We’ll step through this code in just a bit. </a:t>
            </a:r>
            <a:endParaRPr lang="en-IN" dirty="0"/>
          </a:p>
        </p:txBody>
      </p:sp>
      <p:pic>
        <p:nvPicPr>
          <p:cNvPr id="4" name="Picture 3">
            <a:extLst>
              <a:ext uri="{FF2B5EF4-FFF2-40B4-BE49-F238E27FC236}">
                <a16:creationId xmlns:a16="http://schemas.microsoft.com/office/drawing/2014/main" id="{19CA9652-781F-8D98-D001-1245E9E3E33D}"/>
              </a:ext>
            </a:extLst>
          </p:cNvPr>
          <p:cNvPicPr>
            <a:picLocks noChangeAspect="1"/>
          </p:cNvPicPr>
          <p:nvPr/>
        </p:nvPicPr>
        <p:blipFill>
          <a:blip r:embed="rId2"/>
          <a:stretch>
            <a:fillRect/>
          </a:stretch>
        </p:blipFill>
        <p:spPr>
          <a:xfrm>
            <a:off x="2314713" y="1661068"/>
            <a:ext cx="4311872" cy="882695"/>
          </a:xfrm>
          <a:prstGeom prst="rect">
            <a:avLst/>
          </a:prstGeom>
        </p:spPr>
      </p:pic>
      <p:pic>
        <p:nvPicPr>
          <p:cNvPr id="6" name="Picture 5">
            <a:extLst>
              <a:ext uri="{FF2B5EF4-FFF2-40B4-BE49-F238E27FC236}">
                <a16:creationId xmlns:a16="http://schemas.microsoft.com/office/drawing/2014/main" id="{1A84C489-4AA8-40DC-DB64-35F3909E9E97}"/>
              </a:ext>
            </a:extLst>
          </p:cNvPr>
          <p:cNvPicPr>
            <a:picLocks noChangeAspect="1"/>
          </p:cNvPicPr>
          <p:nvPr/>
        </p:nvPicPr>
        <p:blipFill>
          <a:blip r:embed="rId3"/>
          <a:stretch>
            <a:fillRect/>
          </a:stretch>
        </p:blipFill>
        <p:spPr>
          <a:xfrm>
            <a:off x="2314713" y="2721734"/>
            <a:ext cx="4349974" cy="2787793"/>
          </a:xfrm>
          <a:prstGeom prst="rect">
            <a:avLst/>
          </a:prstGeom>
        </p:spPr>
      </p:pic>
    </p:spTree>
    <p:extLst>
      <p:ext uri="{BB962C8B-B14F-4D97-AF65-F5344CB8AC3E}">
        <p14:creationId xmlns:p14="http://schemas.microsoft.com/office/powerpoint/2010/main" val="3197467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C8641-2D62-B675-3B3B-EDE167C2C749}"/>
              </a:ext>
            </a:extLst>
          </p:cNvPr>
          <p:cNvSpPr>
            <a:spLocks noGrp="1"/>
          </p:cNvSpPr>
          <p:nvPr>
            <p:ph idx="1"/>
          </p:nvPr>
        </p:nvSpPr>
        <p:spPr>
          <a:xfrm>
            <a:off x="0" y="1"/>
            <a:ext cx="9536762" cy="799740"/>
          </a:xfrm>
        </p:spPr>
        <p:txBody>
          <a:bodyPr>
            <a:normAutofit fontScale="70000" lnSpcReduction="20000"/>
          </a:bodyPr>
          <a:lstStyle/>
          <a:p>
            <a:r>
              <a:rPr lang="en-US" dirty="0"/>
              <a:t>Step three: </a:t>
            </a:r>
          </a:p>
          <a:p>
            <a:pPr marL="400050" lvl="1" indent="0">
              <a:buNone/>
            </a:pPr>
            <a:r>
              <a:rPr lang="en-US" dirty="0"/>
              <a:t>Wrap any </a:t>
            </a:r>
            <a:r>
              <a:rPr lang="en-US" dirty="0" err="1"/>
              <a:t>PersonBean</a:t>
            </a:r>
            <a:r>
              <a:rPr lang="en-US" dirty="0"/>
              <a:t> object with the appropriate proxy. When we need to use a </a:t>
            </a:r>
            <a:r>
              <a:rPr lang="en-US" dirty="0" err="1"/>
              <a:t>PersonBean</a:t>
            </a:r>
            <a:r>
              <a:rPr lang="en-US" dirty="0"/>
              <a:t> object, either it’s the object of the customer himself (in that case, will call him the “owner”), or it’s another user of the service that the customer is checking out (in that case we’ll call him “non-owner”). In either case, we create the appropriate proxy for the </a:t>
            </a:r>
            <a:r>
              <a:rPr lang="en-US" dirty="0" err="1"/>
              <a:t>PersonBean</a:t>
            </a:r>
            <a:r>
              <a:rPr lang="en-US" dirty="0"/>
              <a:t>. </a:t>
            </a:r>
            <a:endParaRPr lang="en-IN" dirty="0"/>
          </a:p>
        </p:txBody>
      </p:sp>
      <p:pic>
        <p:nvPicPr>
          <p:cNvPr id="8" name="Picture 7">
            <a:extLst>
              <a:ext uri="{FF2B5EF4-FFF2-40B4-BE49-F238E27FC236}">
                <a16:creationId xmlns:a16="http://schemas.microsoft.com/office/drawing/2014/main" id="{3F535CDD-5E63-1469-CC9E-02DCE73FB708}"/>
              </a:ext>
            </a:extLst>
          </p:cNvPr>
          <p:cNvPicPr>
            <a:picLocks noChangeAspect="1"/>
          </p:cNvPicPr>
          <p:nvPr/>
        </p:nvPicPr>
        <p:blipFill>
          <a:blip r:embed="rId2"/>
          <a:stretch>
            <a:fillRect/>
          </a:stretch>
        </p:blipFill>
        <p:spPr>
          <a:xfrm>
            <a:off x="463151" y="3273714"/>
            <a:ext cx="4330923" cy="1206562"/>
          </a:xfrm>
          <a:prstGeom prst="rect">
            <a:avLst/>
          </a:prstGeom>
        </p:spPr>
      </p:pic>
      <p:pic>
        <p:nvPicPr>
          <p:cNvPr id="10" name="Picture 9">
            <a:extLst>
              <a:ext uri="{FF2B5EF4-FFF2-40B4-BE49-F238E27FC236}">
                <a16:creationId xmlns:a16="http://schemas.microsoft.com/office/drawing/2014/main" id="{874C3542-E25D-15F7-FF10-061C2A99F6A7}"/>
              </a:ext>
            </a:extLst>
          </p:cNvPr>
          <p:cNvPicPr>
            <a:picLocks noChangeAspect="1"/>
          </p:cNvPicPr>
          <p:nvPr/>
        </p:nvPicPr>
        <p:blipFill>
          <a:blip r:embed="rId3"/>
          <a:stretch>
            <a:fillRect/>
          </a:stretch>
        </p:blipFill>
        <p:spPr>
          <a:xfrm>
            <a:off x="463151" y="4480276"/>
            <a:ext cx="4191215" cy="654084"/>
          </a:xfrm>
          <a:prstGeom prst="rect">
            <a:avLst/>
          </a:prstGeom>
        </p:spPr>
      </p:pic>
      <p:pic>
        <p:nvPicPr>
          <p:cNvPr id="12" name="Picture 11">
            <a:extLst>
              <a:ext uri="{FF2B5EF4-FFF2-40B4-BE49-F238E27FC236}">
                <a16:creationId xmlns:a16="http://schemas.microsoft.com/office/drawing/2014/main" id="{4923293C-CED9-2AF1-A461-34CFE345B04B}"/>
              </a:ext>
            </a:extLst>
          </p:cNvPr>
          <p:cNvPicPr>
            <a:picLocks noChangeAspect="1"/>
          </p:cNvPicPr>
          <p:nvPr/>
        </p:nvPicPr>
        <p:blipFill>
          <a:blip r:embed="rId4"/>
          <a:stretch>
            <a:fillRect/>
          </a:stretch>
        </p:blipFill>
        <p:spPr>
          <a:xfrm>
            <a:off x="4994759" y="799741"/>
            <a:ext cx="4362674" cy="4286470"/>
          </a:xfrm>
          <a:prstGeom prst="rect">
            <a:avLst/>
          </a:prstGeom>
        </p:spPr>
      </p:pic>
      <p:pic>
        <p:nvPicPr>
          <p:cNvPr id="4" name="Picture 3">
            <a:extLst>
              <a:ext uri="{FF2B5EF4-FFF2-40B4-BE49-F238E27FC236}">
                <a16:creationId xmlns:a16="http://schemas.microsoft.com/office/drawing/2014/main" id="{27460539-B5E4-C10A-4EE4-C76943B7FD49}"/>
              </a:ext>
            </a:extLst>
          </p:cNvPr>
          <p:cNvPicPr>
            <a:picLocks noChangeAspect="1"/>
          </p:cNvPicPr>
          <p:nvPr/>
        </p:nvPicPr>
        <p:blipFill>
          <a:blip r:embed="rId5"/>
          <a:stretch>
            <a:fillRect/>
          </a:stretch>
        </p:blipFill>
        <p:spPr>
          <a:xfrm>
            <a:off x="463151" y="799741"/>
            <a:ext cx="2940201" cy="2292468"/>
          </a:xfrm>
          <a:prstGeom prst="rect">
            <a:avLst/>
          </a:prstGeom>
        </p:spPr>
      </p:pic>
    </p:spTree>
    <p:extLst>
      <p:ext uri="{BB962C8B-B14F-4D97-AF65-F5344CB8AC3E}">
        <p14:creationId xmlns:p14="http://schemas.microsoft.com/office/powerpoint/2010/main" val="3525677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6EE604-5EBB-77BB-DF42-162491B8506F}"/>
              </a:ext>
            </a:extLst>
          </p:cNvPr>
          <p:cNvPicPr>
            <a:picLocks noChangeAspect="1"/>
          </p:cNvPicPr>
          <p:nvPr/>
        </p:nvPicPr>
        <p:blipFill>
          <a:blip r:embed="rId2"/>
          <a:stretch>
            <a:fillRect/>
          </a:stretch>
        </p:blipFill>
        <p:spPr>
          <a:xfrm>
            <a:off x="274397" y="83289"/>
            <a:ext cx="1505027" cy="247663"/>
          </a:xfrm>
          <a:prstGeom prst="rect">
            <a:avLst/>
          </a:prstGeom>
        </p:spPr>
      </p:pic>
      <p:pic>
        <p:nvPicPr>
          <p:cNvPr id="3" name="Picture 2">
            <a:extLst>
              <a:ext uri="{FF2B5EF4-FFF2-40B4-BE49-F238E27FC236}">
                <a16:creationId xmlns:a16="http://schemas.microsoft.com/office/drawing/2014/main" id="{F565634A-172E-6EB8-9AE2-66786AE166D9}"/>
              </a:ext>
            </a:extLst>
          </p:cNvPr>
          <p:cNvPicPr>
            <a:picLocks noChangeAspect="1"/>
          </p:cNvPicPr>
          <p:nvPr/>
        </p:nvPicPr>
        <p:blipFill>
          <a:blip r:embed="rId3"/>
          <a:stretch>
            <a:fillRect/>
          </a:stretch>
        </p:blipFill>
        <p:spPr>
          <a:xfrm>
            <a:off x="1822230" y="762904"/>
            <a:ext cx="4273770" cy="5454930"/>
          </a:xfrm>
          <a:prstGeom prst="rect">
            <a:avLst/>
          </a:prstGeom>
        </p:spPr>
      </p:pic>
    </p:spTree>
    <p:extLst>
      <p:ext uri="{BB962C8B-B14F-4D97-AF65-F5344CB8AC3E}">
        <p14:creationId xmlns:p14="http://schemas.microsoft.com/office/powerpoint/2010/main" val="2025568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3302C-01DE-DF26-BA01-32ACA6B8114D}"/>
              </a:ext>
            </a:extLst>
          </p:cNvPr>
          <p:cNvPicPr>
            <a:picLocks noChangeAspect="1"/>
          </p:cNvPicPr>
          <p:nvPr/>
        </p:nvPicPr>
        <p:blipFill>
          <a:blip r:embed="rId2"/>
          <a:stretch>
            <a:fillRect/>
          </a:stretch>
        </p:blipFill>
        <p:spPr>
          <a:xfrm>
            <a:off x="0" y="18775"/>
            <a:ext cx="4362674" cy="2578233"/>
          </a:xfrm>
          <a:prstGeom prst="rect">
            <a:avLst/>
          </a:prstGeom>
        </p:spPr>
      </p:pic>
      <p:pic>
        <p:nvPicPr>
          <p:cNvPr id="4" name="Picture 3">
            <a:extLst>
              <a:ext uri="{FF2B5EF4-FFF2-40B4-BE49-F238E27FC236}">
                <a16:creationId xmlns:a16="http://schemas.microsoft.com/office/drawing/2014/main" id="{46BE6E5D-9D3E-3553-D013-ED1E54A0DF5A}"/>
              </a:ext>
            </a:extLst>
          </p:cNvPr>
          <p:cNvPicPr>
            <a:picLocks noChangeAspect="1"/>
          </p:cNvPicPr>
          <p:nvPr/>
        </p:nvPicPr>
        <p:blipFill>
          <a:blip r:embed="rId3"/>
          <a:stretch>
            <a:fillRect/>
          </a:stretch>
        </p:blipFill>
        <p:spPr>
          <a:xfrm>
            <a:off x="4362674" y="927071"/>
            <a:ext cx="4273770" cy="5912154"/>
          </a:xfrm>
          <a:prstGeom prst="rect">
            <a:avLst/>
          </a:prstGeom>
        </p:spPr>
      </p:pic>
    </p:spTree>
    <p:extLst>
      <p:ext uri="{BB962C8B-B14F-4D97-AF65-F5344CB8AC3E}">
        <p14:creationId xmlns:p14="http://schemas.microsoft.com/office/powerpoint/2010/main" val="2946416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012949-B0ED-9A35-6869-11117EB6082B}"/>
              </a:ext>
            </a:extLst>
          </p:cNvPr>
          <p:cNvPicPr>
            <a:picLocks noChangeAspect="1"/>
          </p:cNvPicPr>
          <p:nvPr/>
        </p:nvPicPr>
        <p:blipFill>
          <a:blip r:embed="rId2"/>
          <a:stretch>
            <a:fillRect/>
          </a:stretch>
        </p:blipFill>
        <p:spPr>
          <a:xfrm>
            <a:off x="2636076" y="1600933"/>
            <a:ext cx="4305521" cy="3791145"/>
          </a:xfrm>
          <a:prstGeom prst="rect">
            <a:avLst/>
          </a:prstGeom>
        </p:spPr>
      </p:pic>
    </p:spTree>
    <p:extLst>
      <p:ext uri="{BB962C8B-B14F-4D97-AF65-F5344CB8AC3E}">
        <p14:creationId xmlns:p14="http://schemas.microsoft.com/office/powerpoint/2010/main" val="3377837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F2465D-5CA5-B63F-CA9E-D2FAAB9904E3}"/>
              </a:ext>
            </a:extLst>
          </p:cNvPr>
          <p:cNvPicPr>
            <a:picLocks noGrp="1" noChangeAspect="1"/>
          </p:cNvPicPr>
          <p:nvPr>
            <p:ph idx="1"/>
          </p:nvPr>
        </p:nvPicPr>
        <p:blipFill>
          <a:blip r:embed="rId2"/>
          <a:stretch>
            <a:fillRect/>
          </a:stretch>
        </p:blipFill>
        <p:spPr>
          <a:xfrm>
            <a:off x="0" y="576869"/>
            <a:ext cx="9340381" cy="4989310"/>
          </a:xfrm>
        </p:spPr>
      </p:pic>
    </p:spTree>
    <p:extLst>
      <p:ext uri="{BB962C8B-B14F-4D97-AF65-F5344CB8AC3E}">
        <p14:creationId xmlns:p14="http://schemas.microsoft.com/office/powerpoint/2010/main" val="915198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47EC22-EF4E-8D05-210F-D1F9697A9BD5}"/>
              </a:ext>
            </a:extLst>
          </p:cNvPr>
          <p:cNvPicPr>
            <a:picLocks noGrp="1" noChangeAspect="1"/>
          </p:cNvPicPr>
          <p:nvPr>
            <p:ph idx="1"/>
          </p:nvPr>
        </p:nvPicPr>
        <p:blipFill>
          <a:blip r:embed="rId2"/>
          <a:stretch>
            <a:fillRect/>
          </a:stretch>
        </p:blipFill>
        <p:spPr>
          <a:xfrm>
            <a:off x="0" y="530347"/>
            <a:ext cx="9169871" cy="5626389"/>
          </a:xfrm>
        </p:spPr>
      </p:pic>
    </p:spTree>
    <p:extLst>
      <p:ext uri="{BB962C8B-B14F-4D97-AF65-F5344CB8AC3E}">
        <p14:creationId xmlns:p14="http://schemas.microsoft.com/office/powerpoint/2010/main" val="361078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FD08A6-8AC6-0C81-F68B-D6BEEF210EA1}"/>
              </a:ext>
            </a:extLst>
          </p:cNvPr>
          <p:cNvPicPr>
            <a:picLocks noGrp="1" noChangeAspect="1"/>
          </p:cNvPicPr>
          <p:nvPr>
            <p:ph idx="1"/>
          </p:nvPr>
        </p:nvPicPr>
        <p:blipFill>
          <a:blip r:embed="rId2"/>
          <a:stretch>
            <a:fillRect/>
          </a:stretch>
        </p:blipFill>
        <p:spPr>
          <a:xfrm>
            <a:off x="938949" y="239245"/>
            <a:ext cx="7312232" cy="5999162"/>
          </a:xfrm>
        </p:spPr>
      </p:pic>
    </p:spTree>
    <p:extLst>
      <p:ext uri="{BB962C8B-B14F-4D97-AF65-F5344CB8AC3E}">
        <p14:creationId xmlns:p14="http://schemas.microsoft.com/office/powerpoint/2010/main" val="121497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7A0DB5-2709-51EE-CC90-64ACA4F5B579}"/>
              </a:ext>
            </a:extLst>
          </p:cNvPr>
          <p:cNvPicPr>
            <a:picLocks noGrp="1" noChangeAspect="1"/>
          </p:cNvPicPr>
          <p:nvPr>
            <p:ph idx="1"/>
          </p:nvPr>
        </p:nvPicPr>
        <p:blipFill>
          <a:blip r:embed="rId2"/>
          <a:stretch>
            <a:fillRect/>
          </a:stretch>
        </p:blipFill>
        <p:spPr>
          <a:xfrm>
            <a:off x="2070557" y="65881"/>
            <a:ext cx="5120063" cy="6726237"/>
          </a:xfrm>
        </p:spPr>
      </p:pic>
    </p:spTree>
    <p:extLst>
      <p:ext uri="{BB962C8B-B14F-4D97-AF65-F5344CB8AC3E}">
        <p14:creationId xmlns:p14="http://schemas.microsoft.com/office/powerpoint/2010/main" val="6916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4E205F-0A71-7575-1452-09E454698F60}"/>
              </a:ext>
            </a:extLst>
          </p:cNvPr>
          <p:cNvPicPr>
            <a:picLocks noGrp="1" noChangeAspect="1"/>
          </p:cNvPicPr>
          <p:nvPr>
            <p:ph idx="1"/>
          </p:nvPr>
        </p:nvPicPr>
        <p:blipFill>
          <a:blip r:embed="rId2"/>
          <a:stretch>
            <a:fillRect/>
          </a:stretch>
        </p:blipFill>
        <p:spPr>
          <a:xfrm>
            <a:off x="2280305" y="1700926"/>
            <a:ext cx="5391427" cy="3130711"/>
          </a:xfrm>
        </p:spPr>
      </p:pic>
    </p:spTree>
    <p:extLst>
      <p:ext uri="{BB962C8B-B14F-4D97-AF65-F5344CB8AC3E}">
        <p14:creationId xmlns:p14="http://schemas.microsoft.com/office/powerpoint/2010/main" val="12392540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197</TotalTime>
  <Words>1478</Words>
  <Application>Microsoft Office PowerPoint</Application>
  <PresentationFormat>Widescreen</PresentationFormat>
  <Paragraphs>47</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Trebuchet MS</vt:lpstr>
      <vt:lpstr>Wingdings 3</vt:lpstr>
      <vt:lpstr>Facet</vt:lpstr>
      <vt:lpstr>Proxy Pattern</vt:lpstr>
      <vt:lpstr>1. Remote Proxy</vt:lpstr>
      <vt:lpstr>PowerPoint Presentation</vt:lpstr>
      <vt:lpstr>AN RMI Detour</vt:lpstr>
      <vt:lpstr>PowerPoint Presentation</vt:lpstr>
      <vt:lpstr>PowerPoint Presentation</vt:lpstr>
      <vt:lpstr>PowerPoint Presentation</vt:lpstr>
      <vt:lpstr>PowerPoint Presentation</vt:lpstr>
      <vt:lpstr>PowerPoint Presentation</vt:lpstr>
      <vt:lpstr>Making the Remote Service</vt:lpstr>
      <vt:lpstr>PowerPoint Presentation</vt:lpstr>
      <vt:lpstr>PowerPoint Presentation</vt:lpstr>
      <vt:lpstr>PowerPoint Presentation</vt:lpstr>
      <vt:lpstr>PowerPoint Presentation</vt:lpstr>
      <vt:lpstr>How does the client get the stub object? </vt:lpstr>
      <vt:lpstr>PowerPoint Presentation</vt:lpstr>
      <vt:lpstr>PowerPoint Presentation</vt:lpstr>
      <vt:lpstr>Getting the GumballMachine ready to be a remote service </vt:lpstr>
      <vt:lpstr>PowerPoint Presentation</vt:lpstr>
      <vt:lpstr>Registering with the RMI registry...</vt:lpstr>
      <vt:lpstr>Now for the GumballMonitor client...</vt:lpstr>
      <vt:lpstr>Writing the Monitor test drive</vt:lpstr>
      <vt:lpstr>Code up close</vt:lpstr>
      <vt:lpstr>Behind the Scenes</vt:lpstr>
      <vt:lpstr>2. Virtual Proxy</vt:lpstr>
      <vt:lpstr>PowerPoint Presentation</vt:lpstr>
      <vt:lpstr>Displaying CD covers</vt:lpstr>
      <vt:lpstr>PowerPoint Presentation</vt:lpstr>
      <vt:lpstr>Designing the CD cover Virtual Proxy</vt:lpstr>
      <vt:lpstr>Writing the Image Proxy </vt:lpstr>
      <vt:lpstr>PowerPoint Presentation</vt:lpstr>
      <vt:lpstr>PowerPoint Presentation</vt:lpstr>
      <vt:lpstr>PowerPoint Presentation</vt:lpstr>
      <vt:lpstr>3. Protection Proxy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Proxy Pattern</dc:title>
  <dc:creator>Vishank Rajput</dc:creator>
  <cp:lastModifiedBy>Vishank Rajput</cp:lastModifiedBy>
  <cp:revision>46</cp:revision>
  <dcterms:created xsi:type="dcterms:W3CDTF">2022-08-07T12:49:29Z</dcterms:created>
  <dcterms:modified xsi:type="dcterms:W3CDTF">2022-08-07T18:08:30Z</dcterms:modified>
</cp:coreProperties>
</file>